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57" r:id="rId4"/>
    <p:sldId id="258" r:id="rId5"/>
    <p:sldId id="263" r:id="rId6"/>
    <p:sldId id="271" r:id="rId7"/>
    <p:sldId id="272" r:id="rId8"/>
    <p:sldId id="273" r:id="rId9"/>
    <p:sldId id="274" r:id="rId10"/>
    <p:sldId id="275" r:id="rId11"/>
    <p:sldId id="276" r:id="rId12"/>
    <p:sldId id="277" r:id="rId13"/>
  </p:sldIdLst>
  <p:sldSz cx="7669213" cy="10585450"/>
  <p:notesSz cx="6858000" cy="9144000"/>
  <p:defaultTextStyle>
    <a:defPPr>
      <a:defRPr lang="ru-RU"/>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334">
          <p15:clr>
            <a:srgbClr val="A4A3A4"/>
          </p15:clr>
        </p15:guide>
        <p15:guide id="2" pos="24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1920" y="366"/>
      </p:cViewPr>
      <p:guideLst>
        <p:guide orient="horz" pos="3334"/>
        <p:guide pos="241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5191" y="3288353"/>
            <a:ext cx="6518831" cy="2269010"/>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50382" y="5998421"/>
            <a:ext cx="5368449" cy="2705171"/>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70134" y="566029"/>
            <a:ext cx="1294180" cy="12040949"/>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7596" y="566029"/>
            <a:ext cx="3754719" cy="1204094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5815" y="6802132"/>
            <a:ext cx="6518831" cy="2102388"/>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605815" y="4486567"/>
            <a:ext cx="6518831" cy="2315566"/>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7596" y="3293252"/>
            <a:ext cx="2524449" cy="9313727"/>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939866" y="3293252"/>
            <a:ext cx="2524449" cy="9313727"/>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23909"/>
            <a:ext cx="6902292" cy="1764242"/>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83461" y="2369475"/>
            <a:ext cx="3388568" cy="98748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83461" y="3356960"/>
            <a:ext cx="3388568" cy="6098886"/>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95855" y="2369475"/>
            <a:ext cx="3389898" cy="98748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95855" y="3356960"/>
            <a:ext cx="3389898" cy="6098886"/>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21458"/>
            <a:ext cx="2523119" cy="1793646"/>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98449" y="421459"/>
            <a:ext cx="4287304" cy="9034389"/>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83461" y="2215104"/>
            <a:ext cx="2523119" cy="7240743"/>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3219" y="7409816"/>
            <a:ext cx="4601528" cy="874771"/>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503219" y="945829"/>
            <a:ext cx="4601528" cy="6351270"/>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ru-RU"/>
          </a:p>
        </p:txBody>
      </p:sp>
      <p:sp>
        <p:nvSpPr>
          <p:cNvPr id="4" name="Текст 3"/>
          <p:cNvSpPr>
            <a:spLocks noGrp="1"/>
          </p:cNvSpPr>
          <p:nvPr>
            <p:ph type="body" sz="half" idx="2"/>
          </p:nvPr>
        </p:nvSpPr>
        <p:spPr>
          <a:xfrm>
            <a:off x="1503219" y="8284587"/>
            <a:ext cx="4601528" cy="124231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D5C815E-FBAE-49E1-83F5-ABAE4F88E58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55000" r="-5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23909"/>
            <a:ext cx="6902292" cy="1764242"/>
          </a:xfrm>
          <a:prstGeom prst="rect">
            <a:avLst/>
          </a:prstGeom>
        </p:spPr>
        <p:txBody>
          <a:bodyPr vert="horz" lIns="104306" tIns="52153" rIns="104306" bIns="52153"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83461" y="2469940"/>
            <a:ext cx="6902292" cy="6985907"/>
          </a:xfrm>
          <a:prstGeom prst="rect">
            <a:avLst/>
          </a:prstGeom>
        </p:spPr>
        <p:txBody>
          <a:bodyPr vert="horz" lIns="104306" tIns="52153" rIns="104306" bIns="52153"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83461" y="9811145"/>
            <a:ext cx="1789483" cy="563577"/>
          </a:xfrm>
          <a:prstGeom prst="rect">
            <a:avLst/>
          </a:prstGeom>
        </p:spPr>
        <p:txBody>
          <a:bodyPr vert="horz" lIns="104306" tIns="52153" rIns="104306" bIns="52153" rtlCol="0" anchor="ctr"/>
          <a:lstStyle>
            <a:lvl1pPr algn="l">
              <a:defRPr sz="1400">
                <a:solidFill>
                  <a:schemeClr val="tx1">
                    <a:tint val="75000"/>
                  </a:schemeClr>
                </a:solidFill>
              </a:defRPr>
            </a:lvl1pPr>
          </a:lstStyle>
          <a:p>
            <a:fld id="{3D5C815E-FBAE-49E1-83F5-ABAE4F88E581}" type="datetimeFigureOut">
              <a:rPr lang="ru-RU" smtClean="0"/>
              <a:pPr/>
              <a:t>22.04.2023</a:t>
            </a:fld>
            <a:endParaRPr lang="ru-RU"/>
          </a:p>
        </p:txBody>
      </p:sp>
      <p:sp>
        <p:nvSpPr>
          <p:cNvPr id="5" name="Нижний колонтитул 4"/>
          <p:cNvSpPr>
            <a:spLocks noGrp="1"/>
          </p:cNvSpPr>
          <p:nvPr>
            <p:ph type="ftr" sz="quarter" idx="3"/>
          </p:nvPr>
        </p:nvSpPr>
        <p:spPr>
          <a:xfrm>
            <a:off x="2620315" y="9811145"/>
            <a:ext cx="2428584" cy="563577"/>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96269" y="9811145"/>
            <a:ext cx="1789483" cy="563577"/>
          </a:xfrm>
          <a:prstGeom prst="rect">
            <a:avLst/>
          </a:prstGeom>
        </p:spPr>
        <p:txBody>
          <a:bodyPr vert="horz" lIns="104306" tIns="52153" rIns="104306" bIns="52153" rtlCol="0" anchor="ctr"/>
          <a:lstStyle>
            <a:lvl1pPr algn="r">
              <a:defRPr sz="1400">
                <a:solidFill>
                  <a:schemeClr val="tx1">
                    <a:tint val="75000"/>
                  </a:schemeClr>
                </a:solidFill>
              </a:defRPr>
            </a:lvl1pPr>
          </a:lstStyle>
          <a:p>
            <a:fld id="{3FEFA5B9-B443-4CE5-A775-B6D59A52FC1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hello_html_16eef578.gif"/>
          <p:cNvPicPr>
            <a:picLocks noChangeAspect="1"/>
          </p:cNvPicPr>
          <p:nvPr/>
        </p:nvPicPr>
        <p:blipFill>
          <a:blip r:embed="rId2" cstate="print">
            <a:clrChange>
              <a:clrFrom>
                <a:srgbClr val="FFFFFF"/>
              </a:clrFrom>
              <a:clrTo>
                <a:srgbClr val="FFFFFF">
                  <a:alpha val="0"/>
                </a:srgbClr>
              </a:clrTo>
            </a:clrChange>
          </a:blip>
          <a:stretch>
            <a:fillRect/>
          </a:stretch>
        </p:blipFill>
        <p:spPr>
          <a:xfrm>
            <a:off x="163805" y="0"/>
            <a:ext cx="7341605" cy="10585450"/>
          </a:xfrm>
          <a:prstGeom prst="rect">
            <a:avLst/>
          </a:prstGeom>
        </p:spPr>
      </p:pic>
      <p:sp>
        <p:nvSpPr>
          <p:cNvPr id="4" name="Прямоугольник 3"/>
          <p:cNvSpPr/>
          <p:nvPr/>
        </p:nvSpPr>
        <p:spPr>
          <a:xfrm>
            <a:off x="1386334" y="912467"/>
            <a:ext cx="4968552" cy="841741"/>
          </a:xfrm>
          <a:prstGeom prst="rect">
            <a:avLst/>
          </a:prstGeom>
        </p:spPr>
        <p:txBody>
          <a:bodyPr wrap="square" lIns="90702" tIns="45352" rIns="90702" bIns="45352">
            <a:spAutoFit/>
          </a:bodyPr>
          <a:lstStyle/>
          <a:p>
            <a:pPr algn="ctr" fontAlgn="base">
              <a:spcBef>
                <a:spcPct val="0"/>
              </a:spcBef>
              <a:spcAft>
                <a:spcPct val="0"/>
              </a:spcAft>
            </a:pPr>
            <a:r>
              <a:rPr lang="ru-RU" sz="1200" b="1" dirty="0">
                <a:latin typeface="Times New Roman" pitchFamily="18" charset="0"/>
                <a:ea typeface="Calibri" pitchFamily="34" charset="0"/>
                <a:cs typeface="Times New Roman" pitchFamily="18" charset="0"/>
              </a:rPr>
              <a:t>Муниципальное бюджетное дошкольное   образовательное учреждение </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Детский сад №8 комбинированного вида </a:t>
            </a:r>
            <a:r>
              <a:rPr lang="ru-RU" sz="1200" b="1" dirty="0">
                <a:ea typeface="Calibri" pitchFamily="34" charset="0"/>
                <a:cs typeface="Times New Roman" pitchFamily="18" charset="0"/>
              </a:rPr>
              <a:t>«</a:t>
            </a:r>
            <a:r>
              <a:rPr lang="ru-RU" sz="1200" b="1" dirty="0" err="1">
                <a:latin typeface="Times New Roman" pitchFamily="18" charset="0"/>
                <a:ea typeface="Calibri" pitchFamily="34" charset="0"/>
                <a:cs typeface="Times New Roman" pitchFamily="18" charset="0"/>
              </a:rPr>
              <a:t>Дюймовочка</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  </a:t>
            </a:r>
            <a:r>
              <a:rPr lang="ru-RU" sz="1200" b="1" dirty="0" err="1">
                <a:latin typeface="Times New Roman" pitchFamily="18" charset="0"/>
                <a:ea typeface="Calibri" pitchFamily="34" charset="0"/>
                <a:cs typeface="Times New Roman" pitchFamily="18" charset="0"/>
              </a:rPr>
              <a:t>Чистопольского</a:t>
            </a:r>
            <a:r>
              <a:rPr lang="ru-RU" sz="1200" b="1" dirty="0">
                <a:latin typeface="Times New Roman" pitchFamily="18" charset="0"/>
                <a:ea typeface="Calibri" pitchFamily="34" charset="0"/>
                <a:cs typeface="Times New Roman" pitchFamily="18" charset="0"/>
              </a:rPr>
              <a:t> муниципального района </a:t>
            </a:r>
          </a:p>
          <a:p>
            <a:pPr algn="ctr" eaLnBrk="0" fontAlgn="base" hangingPunct="0">
              <a:spcBef>
                <a:spcPct val="0"/>
              </a:spcBef>
              <a:spcAft>
                <a:spcPct val="0"/>
              </a:spcAft>
            </a:pPr>
            <a:r>
              <a:rPr lang="ru-RU" sz="1200" b="1" dirty="0">
                <a:latin typeface="Times New Roman" pitchFamily="18" charset="0"/>
                <a:ea typeface="Calibri" pitchFamily="34" charset="0"/>
                <a:cs typeface="Times New Roman" pitchFamily="18" charset="0"/>
              </a:rPr>
              <a:t>Республики Татарстан</a:t>
            </a:r>
            <a:r>
              <a:rPr lang="ru-RU" sz="1200" dirty="0">
                <a:latin typeface="Arial" pitchFamily="34" charset="0"/>
                <a:cs typeface="Arial" pitchFamily="34" charset="0"/>
              </a:rPr>
              <a:t> </a:t>
            </a:r>
            <a:endParaRPr lang="ru-RU" sz="1200" dirty="0"/>
          </a:p>
        </p:txBody>
      </p:sp>
      <p:sp>
        <p:nvSpPr>
          <p:cNvPr id="5" name="TextBox 4"/>
          <p:cNvSpPr txBox="1"/>
          <p:nvPr/>
        </p:nvSpPr>
        <p:spPr>
          <a:xfrm>
            <a:off x="882278" y="1980357"/>
            <a:ext cx="1259496" cy="276256"/>
          </a:xfrm>
          <a:prstGeom prst="rect">
            <a:avLst/>
          </a:prstGeom>
          <a:noFill/>
        </p:spPr>
        <p:txBody>
          <a:bodyPr wrap="none" lIns="90702" tIns="45352" rIns="90702" bIns="45352" rtlCol="0">
            <a:spAutoFit/>
          </a:bodyPr>
          <a:lstStyle/>
          <a:p>
            <a:r>
              <a:rPr lang="tt-RU" sz="1200" b="1" dirty="0"/>
              <a:t>ВЫПУСК  </a:t>
            </a:r>
            <a:r>
              <a:rPr lang="tt-RU" sz="1200" b="1" dirty="0" smtClean="0"/>
              <a:t>-март .</a:t>
            </a:r>
            <a:endParaRPr lang="ru-RU" sz="1200" b="1" dirty="0"/>
          </a:p>
        </p:txBody>
      </p:sp>
      <p:sp>
        <p:nvSpPr>
          <p:cNvPr id="6" name="TextBox 5"/>
          <p:cNvSpPr txBox="1"/>
          <p:nvPr/>
        </p:nvSpPr>
        <p:spPr>
          <a:xfrm>
            <a:off x="2250430" y="1908349"/>
            <a:ext cx="741021" cy="522477"/>
          </a:xfrm>
          <a:prstGeom prst="rect">
            <a:avLst/>
          </a:prstGeom>
          <a:noFill/>
        </p:spPr>
        <p:txBody>
          <a:bodyPr wrap="none" lIns="90702" tIns="45352" rIns="90702" bIns="45352" rtlCol="0">
            <a:spAutoFit/>
          </a:bodyPr>
          <a:lstStyle/>
          <a:p>
            <a:r>
              <a:rPr lang="tt-RU" sz="2800" b="1" dirty="0" smtClean="0">
                <a:solidFill>
                  <a:srgbClr val="FF0000"/>
                </a:solidFill>
              </a:rPr>
              <a:t>№</a:t>
            </a:r>
            <a:r>
              <a:rPr lang="tt-RU" sz="2800" b="1" dirty="0" smtClean="0">
                <a:solidFill>
                  <a:srgbClr val="FF0000"/>
                </a:solidFill>
              </a:rPr>
              <a:t>4</a:t>
            </a:r>
            <a:endParaRPr lang="ru-RU" sz="2800" b="1" dirty="0">
              <a:solidFill>
                <a:srgbClr val="FF0000"/>
              </a:solidFill>
            </a:endParaRPr>
          </a:p>
        </p:txBody>
      </p:sp>
      <p:sp>
        <p:nvSpPr>
          <p:cNvPr id="7" name="TextBox 6"/>
          <p:cNvSpPr txBox="1"/>
          <p:nvPr/>
        </p:nvSpPr>
        <p:spPr>
          <a:xfrm>
            <a:off x="2754486" y="4854699"/>
            <a:ext cx="4266654" cy="592113"/>
          </a:xfrm>
          <a:prstGeom prst="rect">
            <a:avLst/>
          </a:prstGeom>
          <a:noFill/>
        </p:spPr>
        <p:txBody>
          <a:bodyPr wrap="square" lIns="90702" tIns="45352" rIns="90702" bIns="45352" rtlCol="0">
            <a:spAutoFit/>
          </a:bodyPr>
          <a:lstStyle/>
          <a:p>
            <a:r>
              <a:rPr lang="tt-RU" sz="1600" b="1" i="1" dirty="0"/>
              <a:t>Газета  для  родителей. –Ата-аналар өчен газета.</a:t>
            </a:r>
            <a:endParaRPr lang="ru-RU" sz="1600" b="1" i="1" dirty="0"/>
          </a:p>
        </p:txBody>
      </p:sp>
      <p:sp>
        <p:nvSpPr>
          <p:cNvPr id="9" name="Блок-схема: документ 8"/>
          <p:cNvSpPr/>
          <p:nvPr/>
        </p:nvSpPr>
        <p:spPr>
          <a:xfrm>
            <a:off x="810271" y="2664570"/>
            <a:ext cx="6192687" cy="1825108"/>
          </a:xfrm>
          <a:prstGeom prst="flowChartDocumen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lIns="90702" tIns="45352" rIns="90702" bIns="45352" rtlCol="0" anchor="ctr"/>
          <a:lstStyle/>
          <a:p>
            <a:r>
              <a:rPr lang="ru-RU" sz="24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p>
          <a:p>
            <a:r>
              <a:rPr lang="ru-RU" sz="24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                         </a:t>
            </a:r>
            <a:r>
              <a:rPr lang="ru-RU" sz="28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Иле </a:t>
            </a:r>
            <a:r>
              <a:rPr lang="ru-RU" sz="2800" b="1" dirty="0" err="1" smtClean="0">
                <a:ln w="19050">
                  <a:solidFill>
                    <a:srgbClr val="00B05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барны</a:t>
            </a:r>
            <a:r>
              <a:rPr lang="tt-RU" sz="28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ң , теле бар.</a:t>
            </a:r>
          </a:p>
          <a:p>
            <a:r>
              <a:rPr lang="tt-RU" sz="28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                   Есть Родина, есть  язык.</a:t>
            </a:r>
            <a:endParaRPr lang="ru-RU" sz="2400" dirty="0">
              <a:latin typeface="Times New Roman" pitchFamily="18" charset="0"/>
              <a:cs typeface="Times New Roman" pitchFamily="18" charset="0"/>
            </a:endParaRPr>
          </a:p>
        </p:txBody>
      </p:sp>
      <p:sp>
        <p:nvSpPr>
          <p:cNvPr id="10" name="TextBox 9"/>
          <p:cNvSpPr txBox="1"/>
          <p:nvPr/>
        </p:nvSpPr>
        <p:spPr>
          <a:xfrm>
            <a:off x="3330550" y="7596981"/>
            <a:ext cx="3690591" cy="748131"/>
          </a:xfrm>
          <a:prstGeom prst="rect">
            <a:avLst/>
          </a:prstGeom>
          <a:noFill/>
        </p:spPr>
        <p:txBody>
          <a:bodyPr wrap="square" lIns="90702" tIns="45352" rIns="90702" bIns="45352" rtlCol="0">
            <a:spAutoFit/>
          </a:bodyPr>
          <a:lstStyle/>
          <a:p>
            <a:r>
              <a:rPr lang="tt-RU" sz="1400" dirty="0" smtClean="0"/>
              <a:t>Редакторы</a:t>
            </a:r>
            <a:r>
              <a:rPr lang="tt-RU" sz="1400" dirty="0" smtClean="0"/>
              <a:t>:  </a:t>
            </a:r>
            <a:r>
              <a:rPr lang="tt-RU" sz="1400" dirty="0" smtClean="0"/>
              <a:t>воспитатели  </a:t>
            </a:r>
            <a:r>
              <a:rPr lang="tt-RU" sz="1400" dirty="0"/>
              <a:t>по </a:t>
            </a:r>
            <a:r>
              <a:rPr lang="tt-RU" sz="1400" dirty="0" smtClean="0"/>
              <a:t>обучению детей  </a:t>
            </a:r>
            <a:r>
              <a:rPr lang="tt-RU" sz="1400" dirty="0"/>
              <a:t>татарскому </a:t>
            </a:r>
            <a:r>
              <a:rPr lang="tt-RU" sz="1400" dirty="0" smtClean="0"/>
              <a:t>языку</a:t>
            </a:r>
            <a:endParaRPr lang="tt-RU" sz="1400" dirty="0"/>
          </a:p>
          <a:p>
            <a:r>
              <a:rPr lang="tt-RU" sz="1400" dirty="0"/>
              <a:t>Касимова Л.Р., </a:t>
            </a:r>
            <a:r>
              <a:rPr lang="tt-RU" sz="1400" dirty="0" smtClean="0"/>
              <a:t>Халиуллина Г.Р.</a:t>
            </a:r>
            <a:endParaRPr lang="ru-RU" sz="1200" dirty="0"/>
          </a:p>
        </p:txBody>
      </p:sp>
      <p:sp>
        <p:nvSpPr>
          <p:cNvPr id="11" name="Прямоугольник 10"/>
          <p:cNvSpPr/>
          <p:nvPr/>
        </p:nvSpPr>
        <p:spPr>
          <a:xfrm>
            <a:off x="1026294" y="2737575"/>
            <a:ext cx="1539204" cy="646331"/>
          </a:xfrm>
          <a:prstGeom prst="rect">
            <a:avLst/>
          </a:prstGeom>
        </p:spPr>
        <p:txBody>
          <a:bodyPr wrap="none">
            <a:spAutoFit/>
          </a:bodyPr>
          <a:lstStyle/>
          <a:p>
            <a:r>
              <a:rPr lang="ru-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p>
        </p:txBody>
      </p:sp>
      <p:pic>
        <p:nvPicPr>
          <p:cNvPr id="12" name="Рисунок 11" descr="http://az.tatarstan.ru/file/%D0%91%D0%B5%D0%B7%D1%8B%D0%BC%D1%8F%D0%BD%D0%BD%D1%8B%D0%B92(73).jpg"/>
          <p:cNvPicPr/>
          <p:nvPr/>
        </p:nvPicPr>
        <p:blipFill>
          <a:blip r:embed="rId4" cstate="print">
            <a:clrChange>
              <a:clrFrom>
                <a:srgbClr val="FFFFFF"/>
              </a:clrFrom>
              <a:clrTo>
                <a:srgbClr val="FFFFFF">
                  <a:alpha val="0"/>
                </a:srgbClr>
              </a:clrTo>
            </a:clrChange>
            <a:lum bright="-10000" contrast="30000"/>
          </a:blip>
          <a:srcRect l="1737" t="5874" r="4138" b="24773"/>
          <a:stretch>
            <a:fillRect/>
          </a:stretch>
        </p:blipFill>
        <p:spPr bwMode="auto">
          <a:xfrm>
            <a:off x="738264" y="8285902"/>
            <a:ext cx="6120679" cy="2299548"/>
          </a:xfrm>
          <a:prstGeom prst="rect">
            <a:avLst/>
          </a:prstGeom>
          <a:noFill/>
          <a:ln w="9525">
            <a:noFill/>
            <a:miter lim="800000"/>
            <a:headEnd/>
            <a:tailEnd/>
          </a:ln>
        </p:spPr>
      </p:pic>
      <p:pic>
        <p:nvPicPr>
          <p:cNvPr id="14" name="Picture 2"/>
          <p:cNvPicPr>
            <a:picLocks noChangeAspect="1" noChangeArrowheads="1"/>
          </p:cNvPicPr>
          <p:nvPr/>
        </p:nvPicPr>
        <p:blipFill>
          <a:blip r:embed="rId5" cstate="print">
            <a:clrChange>
              <a:clrFrom>
                <a:srgbClr val="EA488E"/>
              </a:clrFrom>
              <a:clrTo>
                <a:srgbClr val="EA488E">
                  <a:alpha val="0"/>
                </a:srgbClr>
              </a:clrTo>
            </a:clrChange>
          </a:blip>
          <a:srcRect l="82898" t="4780" r="3765" b="74333"/>
          <a:stretch>
            <a:fillRect/>
          </a:stretch>
        </p:blipFill>
        <p:spPr bwMode="auto">
          <a:xfrm rot="362824" flipH="1">
            <a:off x="879088" y="2878586"/>
            <a:ext cx="1346290" cy="1396697"/>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98302" y="179934"/>
            <a:ext cx="6048672" cy="414755"/>
          </a:xfrm>
          <a:prstGeom prst="rect">
            <a:avLst/>
          </a:prstGeom>
        </p:spPr>
        <p:txBody>
          <a:bodyPr wrap="square" lIns="90702" tIns="45352" rIns="90702" bIns="45352">
            <a:spAutoFit/>
          </a:bodyPr>
          <a:lstStyle/>
          <a:p>
            <a:pPr algn="ctr"/>
            <a:r>
              <a:rPr lang="ru-RU" b="1" dirty="0">
                <a:solidFill>
                  <a:srgbClr val="FF0000"/>
                </a:solidFill>
              </a:rPr>
              <a:t>БАЛАЛАРНЫ ЧАКЫРАБЫЗ КҮҢЕЛЛЕ УЕНГА!!!</a:t>
            </a:r>
          </a:p>
        </p:txBody>
      </p:sp>
      <p:sp>
        <p:nvSpPr>
          <p:cNvPr id="4" name="Прямоугольник 3"/>
          <p:cNvSpPr/>
          <p:nvPr/>
        </p:nvSpPr>
        <p:spPr>
          <a:xfrm>
            <a:off x="810270" y="1188269"/>
            <a:ext cx="6048672" cy="7248138"/>
          </a:xfrm>
          <a:prstGeom prst="rect">
            <a:avLst/>
          </a:prstGeom>
        </p:spPr>
        <p:txBody>
          <a:bodyPr wrap="square">
            <a:spAutoFit/>
          </a:bodyPr>
          <a:lstStyle/>
          <a:p>
            <a:r>
              <a:rPr lang="ru-RU" sz="2000" dirty="0" err="1" smtClean="0">
                <a:latin typeface="Times New Roman" pitchFamily="18" charset="0"/>
                <a:cs typeface="Times New Roman" pitchFamily="18" charset="0"/>
              </a:rPr>
              <a:t>Балалар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кулга-кул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тотынышып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түгәрәкләнеп басалар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Уртага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бер</a:t>
            </a:r>
            <a:r>
              <a:rPr lang="ru-RU" sz="2000" dirty="0" smtClean="0">
                <a:latin typeface="Times New Roman" pitchFamily="18" charset="0"/>
                <a:cs typeface="Times New Roman" pitchFamily="18" charset="0"/>
              </a:rPr>
              <a:t> бала </a:t>
            </a:r>
            <a:r>
              <a:rPr lang="ru-RU" sz="2000" dirty="0" err="1" smtClean="0">
                <a:latin typeface="Times New Roman" pitchFamily="18" charset="0"/>
                <a:cs typeface="Times New Roman" pitchFamily="18" charset="0"/>
              </a:rPr>
              <a:t>чыга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Түгәрәктәгеләр бер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якка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хәрәкәт итеп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җырлыйлар.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Җырларда уртадагы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баланың укуда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хезмәттә, җыр-биюдә булган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сәләте, уңганлыгы мактала</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Бу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яхшы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биюче</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Бу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яхшы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биюче</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Аның биюе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матур</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Аннан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үрнәк алыгыз</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Җырдан соң түгәрәктәгеләр туктап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калалар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кул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чабып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такмак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әйтәләр:</a:t>
            </a:r>
            <a:endParaRPr lang="ru-RU" sz="2000" dirty="0" smtClean="0">
              <a:latin typeface="Times New Roman" pitchFamily="18" charset="0"/>
              <a:cs typeface="Times New Roman" pitchFamily="18" charset="0"/>
            </a:endParaRPr>
          </a:p>
          <a:p>
            <a:r>
              <a:rPr lang="ru-RU" sz="2000" dirty="0" err="1" smtClean="0">
                <a:latin typeface="Times New Roman" pitchFamily="18" charset="0"/>
                <a:cs typeface="Times New Roman" pitchFamily="18" charset="0"/>
              </a:rPr>
              <a:t>Кәрия-Зәкәрия, коммая</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Кәрия-Зәкәрия, коммая</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Кәри </a:t>
            </a:r>
            <a:r>
              <a:rPr lang="ru-RU" sz="2000" dirty="0" smtClean="0">
                <a:latin typeface="Times New Roman" pitchFamily="18" charset="0"/>
                <a:cs typeface="Times New Roman" pitchFamily="18" charset="0"/>
              </a:rPr>
              <a:t>комма, </a:t>
            </a:r>
            <a:r>
              <a:rPr lang="ru-RU" sz="2000" dirty="0" err="1" smtClean="0">
                <a:latin typeface="Times New Roman" pitchFamily="18" charset="0"/>
                <a:cs typeface="Times New Roman" pitchFamily="18" charset="0"/>
              </a:rPr>
              <a:t>Зәкәр </a:t>
            </a:r>
            <a:r>
              <a:rPr lang="ru-RU" sz="2000" dirty="0" smtClean="0">
                <a:latin typeface="Times New Roman" pitchFamily="18" charset="0"/>
                <a:cs typeface="Times New Roman" pitchFamily="18" charset="0"/>
              </a:rPr>
              <a:t>комма,</a:t>
            </a:r>
          </a:p>
          <a:p>
            <a:r>
              <a:rPr lang="ru-RU" sz="2000" dirty="0" err="1" smtClean="0">
                <a:latin typeface="Times New Roman" pitchFamily="18" charset="0"/>
                <a:cs typeface="Times New Roman" pitchFamily="18" charset="0"/>
              </a:rPr>
              <a:t>Зәкәрия коммая</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Бу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вакытта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уртадагы</a:t>
            </a:r>
            <a:r>
              <a:rPr lang="ru-RU" sz="2000" dirty="0" smtClean="0">
                <a:latin typeface="Times New Roman" pitchFamily="18" charset="0"/>
                <a:cs typeface="Times New Roman" pitchFamily="18" charset="0"/>
              </a:rPr>
              <a:t> бала </a:t>
            </a:r>
            <a:r>
              <a:rPr lang="ru-RU" sz="2000" dirty="0" err="1" smtClean="0">
                <a:latin typeface="Times New Roman" pitchFamily="18" charset="0"/>
                <a:cs typeface="Times New Roman" pitchFamily="18" charset="0"/>
              </a:rPr>
              <a:t>бер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иптәшен алып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әйләнеп </a:t>
            </a:r>
            <a:r>
              <a:rPr lang="ru-RU" sz="2000" dirty="0" smtClean="0">
                <a:latin typeface="Times New Roman" pitchFamily="18" charset="0"/>
                <a:cs typeface="Times New Roman" pitchFamily="18" charset="0"/>
              </a:rPr>
              <a:t>тора. </a:t>
            </a:r>
            <a:r>
              <a:rPr lang="ru-RU" sz="2000" dirty="0" err="1" smtClean="0">
                <a:latin typeface="Times New Roman" pitchFamily="18" charset="0"/>
                <a:cs typeface="Times New Roman" pitchFamily="18" charset="0"/>
              </a:rPr>
              <a:t>Әйләнеп туктагач</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чакырган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иптәшен калдырып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түгәрәккә </a:t>
            </a:r>
            <a:r>
              <a:rPr lang="ru-RU" sz="2000" dirty="0" smtClean="0">
                <a:latin typeface="Times New Roman" pitchFamily="18" charset="0"/>
                <a:cs typeface="Times New Roman" pitchFamily="18" charset="0"/>
              </a:rPr>
              <a:t>баса. </a:t>
            </a:r>
            <a:r>
              <a:rPr lang="ru-RU" sz="2000" dirty="0" err="1" smtClean="0">
                <a:latin typeface="Times New Roman" pitchFamily="18" charset="0"/>
                <a:cs typeface="Times New Roman" pitchFamily="18" charset="0"/>
              </a:rPr>
              <a:t>Тагын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җыр башлана</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Бу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яхшы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җырлаучы,</a:t>
            </a:r>
            <a:endParaRPr lang="ru-RU" sz="2000" dirty="0" smtClean="0">
              <a:latin typeface="Times New Roman" pitchFamily="18" charset="0"/>
              <a:cs typeface="Times New Roman" pitchFamily="18" charset="0"/>
            </a:endParaRPr>
          </a:p>
          <a:p>
            <a:r>
              <a:rPr lang="ru-RU" sz="2000" dirty="0" err="1" smtClean="0">
                <a:latin typeface="Times New Roman" pitchFamily="18" charset="0"/>
                <a:cs typeface="Times New Roman" pitchFamily="18" charset="0"/>
              </a:rPr>
              <a:t>Бу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яхшы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җырлаучы.</a:t>
            </a:r>
            <a:endParaRPr lang="ru-RU" sz="2000" dirty="0" smtClean="0">
              <a:latin typeface="Times New Roman" pitchFamily="18" charset="0"/>
              <a:cs typeface="Times New Roman" pitchFamily="18" charset="0"/>
            </a:endParaRPr>
          </a:p>
          <a:p>
            <a:r>
              <a:rPr lang="ru-RU" sz="2000" dirty="0" err="1" smtClean="0">
                <a:latin typeface="Times New Roman" pitchFamily="18" charset="0"/>
                <a:cs typeface="Times New Roman" pitchFamily="18" charset="0"/>
              </a:rPr>
              <a:t>Аның җырлавы матур</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Аннан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үрнәк алыгыз</a:t>
            </a:r>
            <a:r>
              <a:rPr lang="ru-RU" sz="2000" dirty="0" smtClean="0">
                <a:latin typeface="Times New Roman" pitchFamily="18" charset="0"/>
                <a:cs typeface="Times New Roman" pitchFamily="18" charset="0"/>
              </a:rPr>
              <a:t>.</a:t>
            </a:r>
          </a:p>
          <a:p>
            <a:r>
              <a:rPr lang="ru-RU" sz="2000" dirty="0" err="1" smtClean="0">
                <a:latin typeface="Times New Roman" pitchFamily="18" charset="0"/>
                <a:cs typeface="Times New Roman" pitchFamily="18" charset="0"/>
              </a:rPr>
              <a:t>Шулай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йөзүче, укучы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буяучы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һ.б.</a:t>
            </a:r>
            <a:endParaRPr lang="ru-RU" sz="2000" dirty="0">
              <a:latin typeface="Times New Roman" pitchFamily="18" charset="0"/>
              <a:cs typeface="Times New Roman" pitchFamily="18" charset="0"/>
            </a:endParaRPr>
          </a:p>
        </p:txBody>
      </p:sp>
      <p:sp>
        <p:nvSpPr>
          <p:cNvPr id="5" name="Прямоугольник 4"/>
          <p:cNvSpPr/>
          <p:nvPr/>
        </p:nvSpPr>
        <p:spPr>
          <a:xfrm>
            <a:off x="2322438" y="684213"/>
            <a:ext cx="2978444" cy="415498"/>
          </a:xfrm>
          <a:prstGeom prst="rect">
            <a:avLst/>
          </a:prstGeom>
        </p:spPr>
        <p:txBody>
          <a:bodyPr wrap="none">
            <a:spAutoFit/>
          </a:bodyPr>
          <a:lstStyle/>
          <a:p>
            <a:r>
              <a:rPr lang="ru-RU" b="1" dirty="0" err="1" smtClean="0">
                <a:latin typeface="Times New Roman" pitchFamily="18" charset="0"/>
                <a:cs typeface="Times New Roman" pitchFamily="18" charset="0"/>
              </a:rPr>
              <a:t>«Кәрия-Зәкәрия» уены</a:t>
            </a:r>
            <a:endParaRPr lang="ru-RU" b="1" dirty="0">
              <a:latin typeface="Times New Roman" pitchFamily="18" charset="0"/>
              <a:cs typeface="Times New Roman" pitchFamily="18" charset="0"/>
            </a:endParaRPr>
          </a:p>
        </p:txBody>
      </p:sp>
      <p:pic>
        <p:nvPicPr>
          <p:cNvPr id="6" name="Рисунок 5"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4" y="8285902"/>
            <a:ext cx="6120679" cy="229954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0270" y="1188269"/>
            <a:ext cx="6138862" cy="6186309"/>
          </a:xfrm>
          <a:prstGeom prst="rect">
            <a:avLst/>
          </a:prstGeom>
        </p:spPr>
        <p:txBody>
          <a:bodyPr wrap="square">
            <a:spAutoFit/>
          </a:bodyPr>
          <a:lstStyle/>
          <a:p>
            <a:r>
              <a:rPr lang="ru-RU" sz="1800" dirty="0" smtClean="0">
                <a:latin typeface="Times New Roman" pitchFamily="18" charset="0"/>
                <a:cs typeface="Times New Roman" pitchFamily="18" charset="0"/>
              </a:rPr>
              <a:t>Дети встают в круг, взявшись за руки. В круг выходит  один </a:t>
            </a:r>
            <a:r>
              <a:rPr lang="ru-RU" sz="1800" dirty="0" err="1" smtClean="0">
                <a:latin typeface="Times New Roman" pitchFamily="18" charset="0"/>
                <a:cs typeface="Times New Roman" pitchFamily="18" charset="0"/>
              </a:rPr>
              <a:t>ребеок</a:t>
            </a:r>
            <a:r>
              <a:rPr lang="ru-RU" sz="1800" dirty="0" smtClean="0">
                <a:latin typeface="Times New Roman" pitchFamily="18" charset="0"/>
                <a:cs typeface="Times New Roman" pitchFamily="18" charset="0"/>
              </a:rPr>
              <a:t>. Кругом поют, двигаясь в одну сторону. В песнях воспеваются способности среднего ребенка в учебе, труде, пении и танцах, его трудолюбие.:</a:t>
            </a:r>
          </a:p>
          <a:p>
            <a:r>
              <a:rPr lang="ru-RU" sz="1800" dirty="0" smtClean="0">
                <a:latin typeface="Times New Roman" pitchFamily="18" charset="0"/>
                <a:cs typeface="Times New Roman" pitchFamily="18" charset="0"/>
              </a:rPr>
              <a:t>Это отличный танцор</a:t>
            </a:r>
          </a:p>
          <a:p>
            <a:r>
              <a:rPr lang="ru-RU" sz="1800" dirty="0" smtClean="0">
                <a:latin typeface="Times New Roman" pitchFamily="18" charset="0"/>
                <a:cs typeface="Times New Roman" pitchFamily="18" charset="0"/>
              </a:rPr>
              <a:t>,Это отличный танцор,</a:t>
            </a:r>
          </a:p>
          <a:p>
            <a:r>
              <a:rPr lang="ru-RU" sz="1800" dirty="0" smtClean="0">
                <a:latin typeface="Times New Roman" pitchFamily="18" charset="0"/>
                <a:cs typeface="Times New Roman" pitchFamily="18" charset="0"/>
              </a:rPr>
              <a:t>Ее танец прекрасен,</a:t>
            </a:r>
          </a:p>
          <a:p>
            <a:r>
              <a:rPr lang="ru-RU" sz="1800" dirty="0" smtClean="0">
                <a:latin typeface="Times New Roman" pitchFamily="18" charset="0"/>
                <a:cs typeface="Times New Roman" pitchFamily="18" charset="0"/>
              </a:rPr>
              <a:t>Возьмите с нее пример.</a:t>
            </a:r>
          </a:p>
          <a:p>
            <a:r>
              <a:rPr lang="ru-RU" sz="1800" dirty="0" smtClean="0">
                <a:latin typeface="Times New Roman" pitchFamily="18" charset="0"/>
                <a:cs typeface="Times New Roman" pitchFamily="18" charset="0"/>
              </a:rPr>
              <a:t>После песни участники кружка останавливаются, хлопают в ладоши и произносят частушку.</a:t>
            </a:r>
          </a:p>
          <a:p>
            <a:r>
              <a:rPr lang="ru-RU" sz="1800" dirty="0" smtClean="0">
                <a:latin typeface="Times New Roman" pitchFamily="18" charset="0"/>
                <a:cs typeface="Times New Roman" pitchFamily="18" charset="0"/>
              </a:rPr>
              <a:t>:</a:t>
            </a:r>
            <a:r>
              <a:rPr lang="ru-RU" sz="1800" dirty="0" err="1" smtClean="0">
                <a:latin typeface="Times New Roman" pitchFamily="18" charset="0"/>
                <a:cs typeface="Times New Roman" pitchFamily="18" charset="0"/>
              </a:rPr>
              <a:t>Кария-Закария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коммая</a:t>
            </a:r>
            <a:r>
              <a:rPr lang="ru-RU" sz="1800" dirty="0" smtClean="0">
                <a:latin typeface="Times New Roman" pitchFamily="18" charset="0"/>
                <a:cs typeface="Times New Roman" pitchFamily="18" charset="0"/>
              </a:rPr>
              <a:t>.,</a:t>
            </a:r>
          </a:p>
          <a:p>
            <a:r>
              <a:rPr lang="ru-RU" sz="1800" dirty="0" err="1" smtClean="0">
                <a:latin typeface="Times New Roman" pitchFamily="18" charset="0"/>
                <a:cs typeface="Times New Roman" pitchFamily="18" charset="0"/>
              </a:rPr>
              <a:t>Кария-Закария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коммая</a:t>
            </a:r>
            <a:r>
              <a:rPr lang="ru-RU" sz="1800" dirty="0" smtClean="0">
                <a:latin typeface="Times New Roman" pitchFamily="18" charset="0"/>
                <a:cs typeface="Times New Roman" pitchFamily="18" charset="0"/>
              </a:rPr>
              <a:t>,</a:t>
            </a:r>
          </a:p>
          <a:p>
            <a:r>
              <a:rPr lang="ru-RU" sz="1800" dirty="0" smtClean="0">
                <a:latin typeface="Times New Roman" pitchFamily="18" charset="0"/>
                <a:cs typeface="Times New Roman" pitchFamily="18" charset="0"/>
              </a:rPr>
              <a:t>Кари </a:t>
            </a:r>
            <a:r>
              <a:rPr lang="ru-RU" sz="1800" dirty="0" err="1" smtClean="0">
                <a:latin typeface="Times New Roman" pitchFamily="18" charset="0"/>
                <a:cs typeface="Times New Roman" pitchFamily="18" charset="0"/>
              </a:rPr>
              <a:t>коммая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Закария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коммая</a:t>
            </a:r>
            <a:r>
              <a:rPr lang="ru-RU" sz="1800" dirty="0" smtClean="0">
                <a:latin typeface="Times New Roman" pitchFamily="18" charset="0"/>
                <a:cs typeface="Times New Roman" pitchFamily="18" charset="0"/>
              </a:rPr>
              <a:t>,</a:t>
            </a:r>
          </a:p>
          <a:p>
            <a:r>
              <a:rPr lang="ru-RU" sz="1800" dirty="0" err="1" smtClean="0">
                <a:latin typeface="Times New Roman" pitchFamily="18" charset="0"/>
                <a:cs typeface="Times New Roman" pitchFamily="18" charset="0"/>
              </a:rPr>
              <a:t>Закария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коммая</a:t>
            </a:r>
            <a:r>
              <a:rPr lang="ru-RU" sz="1800" dirty="0" smtClean="0">
                <a:latin typeface="Times New Roman" pitchFamily="18" charset="0"/>
                <a:cs typeface="Times New Roman" pitchFamily="18" charset="0"/>
              </a:rPr>
              <a:t>.</a:t>
            </a:r>
          </a:p>
          <a:p>
            <a:r>
              <a:rPr lang="ru-RU" sz="1800" dirty="0" smtClean="0">
                <a:latin typeface="Times New Roman" pitchFamily="18" charset="0"/>
                <a:cs typeface="Times New Roman" pitchFamily="18" charset="0"/>
              </a:rPr>
              <a:t>В это время ,в кругу </a:t>
            </a:r>
            <a:r>
              <a:rPr lang="ru-RU" sz="1800" dirty="0" err="1" smtClean="0">
                <a:latin typeface="Times New Roman" pitchFamily="18" charset="0"/>
                <a:cs typeface="Times New Roman" pitchFamily="18" charset="0"/>
              </a:rPr>
              <a:t>соящий</a:t>
            </a:r>
            <a:r>
              <a:rPr lang="ru-RU" sz="1800" dirty="0" smtClean="0">
                <a:latin typeface="Times New Roman" pitchFamily="18" charset="0"/>
                <a:cs typeface="Times New Roman" pitchFamily="18" charset="0"/>
              </a:rPr>
              <a:t> ребенок окружает одного из товарищей. Вернувшись, он встает в кружок, оставив приглашенного товарища. Снова начинается песня:</a:t>
            </a:r>
          </a:p>
          <a:p>
            <a:r>
              <a:rPr lang="ru-RU" sz="1800" dirty="0" smtClean="0">
                <a:latin typeface="Times New Roman" pitchFamily="18" charset="0"/>
                <a:cs typeface="Times New Roman" pitchFamily="18" charset="0"/>
              </a:rPr>
              <a:t>Это очень хороший певец,</a:t>
            </a:r>
          </a:p>
          <a:p>
            <a:r>
              <a:rPr lang="ru-RU" sz="1800" dirty="0" smtClean="0">
                <a:latin typeface="Times New Roman" pitchFamily="18" charset="0"/>
                <a:cs typeface="Times New Roman" pitchFamily="18" charset="0"/>
              </a:rPr>
              <a:t>Это отличный певец.</a:t>
            </a:r>
          </a:p>
          <a:p>
            <a:r>
              <a:rPr lang="ru-RU" sz="1800" dirty="0" smtClean="0">
                <a:latin typeface="Times New Roman" pitchFamily="18" charset="0"/>
                <a:cs typeface="Times New Roman" pitchFamily="18" charset="0"/>
              </a:rPr>
              <a:t>Ее пение прекрасно,</a:t>
            </a:r>
          </a:p>
          <a:p>
            <a:r>
              <a:rPr lang="ru-RU" sz="1800" dirty="0" smtClean="0">
                <a:latin typeface="Times New Roman" pitchFamily="18" charset="0"/>
                <a:cs typeface="Times New Roman" pitchFamily="18" charset="0"/>
              </a:rPr>
              <a:t>Возьмите от нее пример.(можно петь про разные способности, или о профессиях)</a:t>
            </a:r>
          </a:p>
        </p:txBody>
      </p:sp>
      <p:sp>
        <p:nvSpPr>
          <p:cNvPr id="3" name="Прямоугольник 2"/>
          <p:cNvSpPr/>
          <p:nvPr/>
        </p:nvSpPr>
        <p:spPr>
          <a:xfrm>
            <a:off x="882278" y="180157"/>
            <a:ext cx="6480720" cy="446276"/>
          </a:xfrm>
          <a:prstGeom prst="rect">
            <a:avLst/>
          </a:prstGeom>
        </p:spPr>
        <p:txBody>
          <a:bodyPr wrap="square">
            <a:spAutoFit/>
          </a:bodyPr>
          <a:lstStyle/>
          <a:p>
            <a:pPr>
              <a:lnSpc>
                <a:spcPct val="115000"/>
              </a:lnSpc>
            </a:pPr>
            <a:r>
              <a:rPr lang="ru-RU" sz="2000" b="1" dirty="0" smtClean="0">
                <a:solidFill>
                  <a:srgbClr val="FF0000"/>
                </a:solidFill>
                <a:latin typeface="Times New Roman" pitchFamily="18" charset="0"/>
                <a:cs typeface="Times New Roman" pitchFamily="18" charset="0"/>
              </a:rPr>
              <a:t>ПРИГЛАШАЕМ ДЕТВОРУ НА ВЕСЕЛУЮ ИГРУ!!!</a:t>
            </a:r>
          </a:p>
        </p:txBody>
      </p:sp>
      <p:sp>
        <p:nvSpPr>
          <p:cNvPr id="4" name="Прямоугольник 3"/>
          <p:cNvSpPr/>
          <p:nvPr/>
        </p:nvSpPr>
        <p:spPr>
          <a:xfrm>
            <a:off x="2178422" y="612205"/>
            <a:ext cx="2978444" cy="415498"/>
          </a:xfrm>
          <a:prstGeom prst="rect">
            <a:avLst/>
          </a:prstGeom>
        </p:spPr>
        <p:txBody>
          <a:bodyPr wrap="none">
            <a:spAutoFit/>
          </a:bodyPr>
          <a:lstStyle/>
          <a:p>
            <a:r>
              <a:rPr lang="ru-RU" b="1" dirty="0" err="1" smtClean="0">
                <a:latin typeface="Times New Roman" pitchFamily="18" charset="0"/>
                <a:cs typeface="Times New Roman" pitchFamily="18" charset="0"/>
              </a:rPr>
              <a:t>«Кәрия-Зәкәрия» уены</a:t>
            </a:r>
            <a:endParaRPr lang="ru-RU" b="1" dirty="0">
              <a:latin typeface="Times New Roman" pitchFamily="18" charset="0"/>
              <a:cs typeface="Times New Roman" pitchFamily="18" charset="0"/>
            </a:endParaRPr>
          </a:p>
        </p:txBody>
      </p:sp>
      <p:pic>
        <p:nvPicPr>
          <p:cNvPr id="5" name="Рисунок 4"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4" y="8285902"/>
            <a:ext cx="6120679" cy="229954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2" y="-5962"/>
            <a:ext cx="5976663" cy="8736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ВОЛ</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ШЕБ</a:t>
            </a:r>
            <a:r>
              <a:rPr kumimoji="0" lang="ru-RU" sz="1600" b="1" i="0" u="none" strike="noStrike" cap="none" normalizeH="0" baseline="0" dirty="0" smtClean="0">
                <a:ln>
                  <a:noFill/>
                </a:ln>
                <a:solidFill>
                  <a:srgbClr val="00CC00"/>
                </a:solidFill>
                <a:effectLst/>
                <a:latin typeface="Times New Roman" pitchFamily="18" charset="0"/>
                <a:ea typeface="Calibri" pitchFamily="34" charset="0"/>
                <a:cs typeface="Times New Roman" pitchFamily="18" charset="0"/>
              </a:rPr>
              <a:t>НЫЕ</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 КА</a:t>
            </a:r>
            <a:r>
              <a:rPr kumimoji="0" lang="ru-RU" sz="16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РАН</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ДА</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ШИ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РАСКРАСЬ</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НАЗОВИ</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ТАТАРСКОМ</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ЯЗЫКЕ</a:t>
            </a: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rot="20871087">
            <a:off x="3898715" y="634458"/>
            <a:ext cx="3744416" cy="655274"/>
          </a:xfrm>
          <a:prstGeom prst="rect">
            <a:avLst/>
          </a:prstGeom>
        </p:spPr>
        <p:txBody>
          <a:bodyPr wrap="square">
            <a:spAutoFit/>
          </a:bodyPr>
          <a:lstStyle/>
          <a:p>
            <a:pPr algn="ctr"/>
            <a:r>
              <a:rPr lang="ru-RU" sz="1800" b="1" dirty="0" smtClean="0">
                <a:solidFill>
                  <a:srgbClr val="7030A0"/>
                </a:solidFill>
              </a:rPr>
              <a:t>ТЫЛСЫМЛЫ</a:t>
            </a:r>
            <a:r>
              <a:rPr lang="ru-RU" sz="1800" dirty="0" smtClean="0"/>
              <a:t> </a:t>
            </a:r>
            <a:r>
              <a:rPr lang="ru-RU" sz="1800" b="1" dirty="0" smtClean="0">
                <a:solidFill>
                  <a:srgbClr val="00B050"/>
                </a:solidFill>
              </a:rPr>
              <a:t>КАРАНДАШЛАР</a:t>
            </a:r>
            <a:r>
              <a:rPr lang="ru-RU" sz="1800" dirty="0" smtClean="0"/>
              <a:t> </a:t>
            </a:r>
            <a:r>
              <a:rPr lang="ru-RU" sz="1800" b="1" dirty="0" smtClean="0">
                <a:solidFill>
                  <a:srgbClr val="FF0000"/>
                </a:solidFill>
              </a:rPr>
              <a:t>«Буя   </a:t>
            </a:r>
            <a:r>
              <a:rPr lang="ru-RU" sz="1800" b="1" dirty="0" smtClean="0">
                <a:solidFill>
                  <a:srgbClr val="0070C0"/>
                </a:solidFill>
              </a:rPr>
              <a:t>ҺӘМ</a:t>
            </a:r>
            <a:r>
              <a:rPr lang="ru-RU" sz="1800" dirty="0" smtClean="0"/>
              <a:t> </a:t>
            </a:r>
            <a:r>
              <a:rPr lang="ru-RU" sz="1800" b="1" dirty="0" smtClean="0">
                <a:solidFill>
                  <a:srgbClr val="FF00FF"/>
                </a:solidFill>
              </a:rPr>
              <a:t>ТАТАР </a:t>
            </a:r>
            <a:r>
              <a:rPr lang="ru-RU" sz="1800" b="1" dirty="0" smtClean="0">
                <a:solidFill>
                  <a:srgbClr val="00B050"/>
                </a:solidFill>
              </a:rPr>
              <a:t>ТЕЛЕНДӘ</a:t>
            </a:r>
            <a:r>
              <a:rPr lang="ru-RU" sz="1800" dirty="0" smtClean="0"/>
              <a:t> </a:t>
            </a:r>
            <a:r>
              <a:rPr lang="ru-RU" sz="1800" b="1" dirty="0" smtClean="0">
                <a:solidFill>
                  <a:srgbClr val="FF0066"/>
                </a:solidFill>
              </a:rPr>
              <a:t>АТА»</a:t>
            </a:r>
            <a:endParaRPr lang="ru-RU" sz="1800" b="1" dirty="0">
              <a:solidFill>
                <a:srgbClr val="FF0066"/>
              </a:solidFill>
            </a:endParaRPr>
          </a:p>
        </p:txBody>
      </p:sp>
      <p:pic>
        <p:nvPicPr>
          <p:cNvPr id="6" name="Рисунок 5" descr="img501.jpg"/>
          <p:cNvPicPr>
            <a:picLocks noChangeAspect="1"/>
          </p:cNvPicPr>
          <p:nvPr/>
        </p:nvPicPr>
        <p:blipFill>
          <a:blip r:embed="rId2" cstate="print"/>
          <a:srcRect b="2603"/>
          <a:stretch>
            <a:fillRect/>
          </a:stretch>
        </p:blipFill>
        <p:spPr>
          <a:xfrm>
            <a:off x="666254" y="1692325"/>
            <a:ext cx="6499056" cy="8658489"/>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450230" y="396181"/>
            <a:ext cx="6066855"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этом выпуске:</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nvGraphicFramePr>
        <p:xfrm>
          <a:off x="522237" y="1332285"/>
          <a:ext cx="6696744" cy="6364330"/>
        </p:xfrm>
        <a:graphic>
          <a:graphicData uri="http://schemas.openxmlformats.org/drawingml/2006/table">
            <a:tbl>
              <a:tblPr>
                <a:tableStyleId>{69C7853C-536D-4A76-A0AE-DD22124D55A5}</a:tableStyleId>
              </a:tblPr>
              <a:tblGrid>
                <a:gridCol w="5878377"/>
                <a:gridCol w="818367"/>
              </a:tblGrid>
              <a:tr h="1594925">
                <a:tc>
                  <a:txBody>
                    <a:bodyPr/>
                    <a:lstStyle/>
                    <a:p>
                      <a:pPr algn="l">
                        <a:lnSpc>
                          <a:spcPct val="115000"/>
                        </a:lnSpc>
                        <a:spcAft>
                          <a:spcPts val="0"/>
                        </a:spcAft>
                      </a:pPr>
                      <a:endParaRPr lang="ru-RU" sz="1400" dirty="0" smtClean="0">
                        <a:latin typeface="Times New Roman" pitchFamily="18" charset="0"/>
                        <a:cs typeface="Times New Roman" pitchFamily="18" charset="0"/>
                      </a:endParaRPr>
                    </a:p>
                  </a:txBody>
                  <a:tcPr marL="57483" marR="57483" marT="0" marB="0" anchor="ctr"/>
                </a:tc>
                <a:tc>
                  <a:txBody>
                    <a:bodyPr/>
                    <a:lstStyle/>
                    <a:p>
                      <a:pPr algn="l">
                        <a:lnSpc>
                          <a:spcPct val="115000"/>
                        </a:lnSpc>
                        <a:spcAft>
                          <a:spcPts val="0"/>
                        </a:spcAft>
                      </a:pPr>
                      <a:r>
                        <a:rPr lang="ru-RU" sz="1400" dirty="0" smtClean="0">
                          <a:solidFill>
                            <a:schemeClr val="dk1"/>
                          </a:solidFill>
                          <a:latin typeface="+mn-lt"/>
                          <a:ea typeface="+mn-ea"/>
                          <a:cs typeface="+mn-cs"/>
                        </a:rPr>
                        <a:t>3</a:t>
                      </a:r>
                      <a:r>
                        <a:rPr lang="ru-RU" sz="1400" baseline="0" dirty="0" smtClean="0">
                          <a:solidFill>
                            <a:schemeClr val="dk1"/>
                          </a:solidFill>
                          <a:latin typeface="+mn-lt"/>
                          <a:ea typeface="+mn-ea"/>
                          <a:cs typeface="+mn-cs"/>
                        </a:rPr>
                        <a:t> -4 </a:t>
                      </a:r>
                      <a:endParaRPr lang="ru-RU" sz="1400" dirty="0">
                        <a:solidFill>
                          <a:srgbClr val="31849B"/>
                        </a:solidFill>
                        <a:latin typeface="Calibri"/>
                        <a:ea typeface="Calibri"/>
                        <a:cs typeface="Times New Roman"/>
                      </a:endParaRPr>
                    </a:p>
                  </a:txBody>
                  <a:tcPr marL="57483" marR="57483" marT="0" marB="0" anchor="ctr"/>
                </a:tc>
              </a:tr>
              <a:tr h="822368">
                <a:tc>
                  <a:txBody>
                    <a:bodyPr/>
                    <a:lstStyle/>
                    <a:p>
                      <a:pPr algn="l">
                        <a:lnSpc>
                          <a:spcPct val="115000"/>
                        </a:lnSpc>
                        <a:spcAft>
                          <a:spcPts val="0"/>
                        </a:spcAft>
                      </a:pPr>
                      <a:endParaRPr lang="ru-RU" sz="1400" dirty="0" smtClean="0">
                        <a:latin typeface="Times New Roman" pitchFamily="18" charset="0"/>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5</a:t>
                      </a:r>
                      <a:endParaRPr lang="ru-RU" sz="1400" dirty="0">
                        <a:solidFill>
                          <a:srgbClr val="31849B"/>
                        </a:solidFill>
                        <a:latin typeface="Calibri"/>
                        <a:ea typeface="Calibri"/>
                        <a:cs typeface="Times New Roman"/>
                      </a:endParaRPr>
                    </a:p>
                  </a:txBody>
                  <a:tcPr marL="57483" marR="57483" marT="0" marB="0" anchor="ctr"/>
                </a:tc>
              </a:tr>
              <a:tr h="418637">
                <a:tc>
                  <a:txBody>
                    <a:bodyPr/>
                    <a:lstStyle/>
                    <a:p>
                      <a:pPr algn="l">
                        <a:lnSpc>
                          <a:spcPct val="115000"/>
                        </a:lnSpc>
                        <a:spcAft>
                          <a:spcPts val="0"/>
                        </a:spcAft>
                      </a:pPr>
                      <a:r>
                        <a:rPr lang="tt-RU" sz="1400" b="1" i="0" kern="1200" dirty="0" smtClean="0">
                          <a:solidFill>
                            <a:schemeClr val="dk1"/>
                          </a:solidFill>
                          <a:latin typeface="+mn-lt"/>
                          <a:ea typeface="+mn-ea"/>
                          <a:cs typeface="+mn-cs"/>
                        </a:rPr>
                        <a:t>ШИГЪРИЯТ</a:t>
                      </a:r>
                      <a:r>
                        <a:rPr lang="tt-RU" sz="1400" b="1" i="0" kern="1200" baseline="0" dirty="0" smtClean="0">
                          <a:solidFill>
                            <a:schemeClr val="dk1"/>
                          </a:solidFill>
                          <a:latin typeface="+mn-lt"/>
                          <a:ea typeface="+mn-ea"/>
                          <a:cs typeface="+mn-cs"/>
                        </a:rPr>
                        <a:t>   БИТЕ.</a:t>
                      </a:r>
                      <a:endParaRPr lang="ru-RU" sz="1400" b="1" dirty="0" smtClean="0">
                        <a:latin typeface="Times New Roman" pitchFamily="18" charset="0"/>
                        <a:cs typeface="Times New Roman" pitchFamily="18" charset="0"/>
                      </a:endParaRPr>
                    </a:p>
                    <a:p>
                      <a:pPr algn="l">
                        <a:lnSpc>
                          <a:spcPct val="115000"/>
                        </a:lnSpc>
                        <a:spcAft>
                          <a:spcPts val="0"/>
                        </a:spcAft>
                      </a:pPr>
                      <a:r>
                        <a:rPr lang="ru-RU" sz="1400" dirty="0" smtClean="0">
                          <a:latin typeface="Times New Roman" pitchFamily="18" charset="0"/>
                          <a:cs typeface="Times New Roman" pitchFamily="18" charset="0"/>
                        </a:rPr>
                        <a:t>ПОЭТИЧЕСКАЯ СТРАНИЧКА</a:t>
                      </a:r>
                    </a:p>
                    <a:p>
                      <a:pPr algn="l">
                        <a:lnSpc>
                          <a:spcPct val="115000"/>
                        </a:lnSpc>
                        <a:spcAft>
                          <a:spcPts val="0"/>
                        </a:spcAft>
                      </a:pPr>
                      <a:endParaRPr lang="ru-RU" sz="14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baseline="0" dirty="0" smtClean="0">
                          <a:solidFill>
                            <a:schemeClr val="dk1"/>
                          </a:solidFill>
                          <a:latin typeface="+mn-lt"/>
                          <a:ea typeface="+mn-ea"/>
                          <a:cs typeface="+mn-cs"/>
                        </a:rPr>
                        <a:t>6 – 7  </a:t>
                      </a:r>
                      <a:endParaRPr lang="ru-RU" sz="1400" dirty="0">
                        <a:solidFill>
                          <a:srgbClr val="31849B"/>
                        </a:solidFill>
                        <a:latin typeface="Calibri"/>
                        <a:ea typeface="Calibri"/>
                        <a:cs typeface="Times New Roman"/>
                      </a:endParaRPr>
                    </a:p>
                  </a:txBody>
                  <a:tcPr marL="57483" marR="57483" marT="0" marB="0" anchor="ctr"/>
                </a:tc>
              </a:tr>
              <a:tr h="1104027">
                <a:tc>
                  <a:txBody>
                    <a:bodyPr/>
                    <a:lstStyle/>
                    <a:p>
                      <a:pPr algn="l">
                        <a:lnSpc>
                          <a:spcPct val="115000"/>
                        </a:lnSpc>
                        <a:spcAft>
                          <a:spcPts val="0"/>
                        </a:spcAft>
                      </a:pPr>
                      <a:r>
                        <a:rPr lang="ru-RU" sz="1400" b="1" i="0" kern="1200" dirty="0" smtClean="0">
                          <a:solidFill>
                            <a:schemeClr val="dk1"/>
                          </a:solidFill>
                          <a:latin typeface="Times New Roman" pitchFamily="18" charset="0"/>
                          <a:ea typeface="+mn-ea"/>
                          <a:cs typeface="Times New Roman" pitchFamily="18" charset="0"/>
                        </a:rPr>
                        <a:t>УЗГАН МАТЕРИАЛНЫ ТАТАР ТЕЛЕНДӘ БЕРКЕТҮ БУЕНЧА УМК ГАМӘЛГӘ АШЫРУ БУЕНЧА БЕЗНЕҢ АВТОРЛЫК УЕННАРЫ.</a:t>
                      </a:r>
                    </a:p>
                    <a:p>
                      <a:pPr algn="l">
                        <a:lnSpc>
                          <a:spcPct val="115000"/>
                        </a:lnSpc>
                        <a:spcAft>
                          <a:spcPts val="0"/>
                        </a:spcAft>
                      </a:pPr>
                      <a:r>
                        <a:rPr lang="ru-RU" sz="1400" b="0" i="0" kern="1200" dirty="0" smtClean="0">
                          <a:solidFill>
                            <a:schemeClr val="dk1"/>
                          </a:solidFill>
                          <a:latin typeface="+mn-lt"/>
                          <a:ea typeface="+mn-ea"/>
                          <a:cs typeface="+mn-cs"/>
                        </a:rPr>
                        <a:t>Н</a:t>
                      </a:r>
                      <a:r>
                        <a:rPr lang="ru-RU" sz="1400" dirty="0" smtClean="0">
                          <a:latin typeface="Times New Roman" pitchFamily="18" charset="0"/>
                          <a:cs typeface="Times New Roman" pitchFamily="18" charset="0"/>
                        </a:rPr>
                        <a:t>АШИ </a:t>
                      </a:r>
                      <a:r>
                        <a:rPr lang="ru-RU" sz="1400" dirty="0">
                          <a:latin typeface="Times New Roman" pitchFamily="18" charset="0"/>
                          <a:cs typeface="Times New Roman" pitchFamily="18" charset="0"/>
                        </a:rPr>
                        <a:t>АВТОРСКИЕ ИГРЫ ПО РЕАЛИЗАЦИИ УМК ПО ЗАКРЕПЛЕНИЮ ПРОЙДЕННОГО МАТЕРИАЛА НА ТАТАРСКОМ </a:t>
                      </a:r>
                      <a:r>
                        <a:rPr lang="ru-RU" sz="1400" dirty="0" smtClean="0">
                          <a:latin typeface="Times New Roman" pitchFamily="18" charset="0"/>
                          <a:cs typeface="Times New Roman" pitchFamily="18" charset="0"/>
                        </a:rPr>
                        <a:t>ЯЗЫКЕ</a:t>
                      </a:r>
                    </a:p>
                    <a:p>
                      <a:pPr algn="l">
                        <a:lnSpc>
                          <a:spcPct val="115000"/>
                        </a:lnSpc>
                        <a:spcAft>
                          <a:spcPts val="0"/>
                        </a:spcAft>
                      </a:pPr>
                      <a:endParaRPr lang="ru-RU" sz="14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baseline="0" dirty="0" smtClean="0">
                          <a:solidFill>
                            <a:schemeClr val="dk1"/>
                          </a:solidFill>
                          <a:latin typeface="+mn-lt"/>
                          <a:ea typeface="+mn-ea"/>
                          <a:cs typeface="+mn-cs"/>
                        </a:rPr>
                        <a:t>8 -9 </a:t>
                      </a:r>
                      <a:endParaRPr lang="ru-RU" sz="1400" dirty="0">
                        <a:solidFill>
                          <a:srgbClr val="31849B"/>
                        </a:solidFill>
                        <a:latin typeface="Calibri"/>
                        <a:ea typeface="Calibri"/>
                        <a:cs typeface="Times New Roman"/>
                      </a:endParaRPr>
                    </a:p>
                  </a:txBody>
                  <a:tcPr marL="57483" marR="57483" marT="0" marB="0" anchor="ctr"/>
                </a:tc>
              </a:tr>
              <a:tr h="540711">
                <a:tc>
                  <a:txBody>
                    <a:bodyPr/>
                    <a:lstStyle/>
                    <a:p>
                      <a:pPr algn="l">
                        <a:lnSpc>
                          <a:spcPct val="115000"/>
                        </a:lnSpc>
                        <a:spcAft>
                          <a:spcPts val="0"/>
                        </a:spcAft>
                      </a:pPr>
                      <a:r>
                        <a:rPr lang="ru-RU" sz="1400" b="1" i="0" kern="1200" dirty="0" smtClean="0">
                          <a:solidFill>
                            <a:schemeClr val="dk1"/>
                          </a:solidFill>
                          <a:latin typeface="Times New Roman" pitchFamily="18" charset="0"/>
                          <a:ea typeface="+mn-ea"/>
                          <a:cs typeface="Times New Roman" pitchFamily="18" charset="0"/>
                        </a:rPr>
                        <a:t>БАЛАЛАРНЫ КҮҢЕЛЛЕ УЕНГА ЧАКЫРАБЫЗ!!!</a:t>
                      </a:r>
                      <a:endParaRPr lang="ru-RU" sz="1400" b="1" dirty="0" smtClean="0">
                        <a:latin typeface="Times New Roman" pitchFamily="18" charset="0"/>
                        <a:cs typeface="Times New Roman" pitchFamily="18" charset="0"/>
                      </a:endParaRPr>
                    </a:p>
                    <a:p>
                      <a:pPr algn="l">
                        <a:lnSpc>
                          <a:spcPct val="115000"/>
                        </a:lnSpc>
                        <a:spcAft>
                          <a:spcPts val="0"/>
                        </a:spcAft>
                      </a:pPr>
                      <a:r>
                        <a:rPr lang="ru-RU" sz="1400" dirty="0" smtClean="0">
                          <a:latin typeface="Times New Roman" pitchFamily="18" charset="0"/>
                          <a:cs typeface="Times New Roman" pitchFamily="18" charset="0"/>
                        </a:rPr>
                        <a:t>ПРИГЛАШАЕМ </a:t>
                      </a:r>
                      <a:r>
                        <a:rPr lang="ru-RU" sz="1400" dirty="0">
                          <a:latin typeface="Times New Roman" pitchFamily="18" charset="0"/>
                          <a:cs typeface="Times New Roman" pitchFamily="18" charset="0"/>
                        </a:rPr>
                        <a:t>ДЕТВОРУ НА ВЕСЕЛУЮ ИГРУ</a:t>
                      </a:r>
                      <a:r>
                        <a:rPr lang="ru-RU" sz="1400" dirty="0" smtClean="0">
                          <a:latin typeface="Times New Roman" pitchFamily="18" charset="0"/>
                          <a:cs typeface="Times New Roman" pitchFamily="18" charset="0"/>
                        </a:rPr>
                        <a:t>!!!</a:t>
                      </a:r>
                    </a:p>
                    <a:p>
                      <a:pPr algn="l">
                        <a:lnSpc>
                          <a:spcPct val="115000"/>
                        </a:lnSpc>
                        <a:spcAft>
                          <a:spcPts val="0"/>
                        </a:spcAft>
                      </a:pPr>
                      <a:endParaRPr lang="ru-RU" sz="14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10</a:t>
                      </a:r>
                      <a:r>
                        <a:rPr lang="tt-RU" sz="1400" baseline="0" dirty="0" smtClean="0">
                          <a:solidFill>
                            <a:schemeClr val="dk1"/>
                          </a:solidFill>
                          <a:latin typeface="+mn-lt"/>
                          <a:ea typeface="+mn-ea"/>
                          <a:cs typeface="+mn-cs"/>
                        </a:rPr>
                        <a:t> - 11</a:t>
                      </a:r>
                      <a:endParaRPr lang="ru-RU" sz="1400" dirty="0">
                        <a:solidFill>
                          <a:srgbClr val="31849B"/>
                        </a:solidFill>
                        <a:latin typeface="Calibri"/>
                        <a:ea typeface="Calibri"/>
                        <a:cs typeface="Times New Roman"/>
                      </a:endParaRPr>
                    </a:p>
                  </a:txBody>
                  <a:tcPr marL="57483" marR="57483" marT="0" marB="0" anchor="ctr"/>
                </a:tc>
              </a:tr>
              <a:tr h="1002669">
                <a:tc>
                  <a:txBody>
                    <a:bodyPr/>
                    <a:lstStyle/>
                    <a:p>
                      <a:pPr algn="l">
                        <a:lnSpc>
                          <a:spcPct val="115000"/>
                        </a:lnSpc>
                        <a:spcAft>
                          <a:spcPts val="0"/>
                        </a:spcAft>
                      </a:pPr>
                      <a:r>
                        <a:rPr lang="ru-RU" sz="1400" b="1" i="0" kern="1200" dirty="0" smtClean="0">
                          <a:solidFill>
                            <a:schemeClr val="dk1"/>
                          </a:solidFill>
                          <a:latin typeface="Times New Roman" pitchFamily="18" charset="0"/>
                          <a:ea typeface="+mn-ea"/>
                          <a:cs typeface="Times New Roman" pitchFamily="18" charset="0"/>
                        </a:rPr>
                        <a:t>ТЫЛСЫМЛЫ КАРАНДАШЛАР «Буя</a:t>
                      </a:r>
                      <a:r>
                        <a:rPr lang="ru-RU" sz="1400" b="1" i="0" kern="1200" baseline="0" dirty="0" smtClean="0">
                          <a:solidFill>
                            <a:schemeClr val="dk1"/>
                          </a:solidFill>
                          <a:latin typeface="Times New Roman" pitchFamily="18" charset="0"/>
                          <a:ea typeface="+mn-ea"/>
                          <a:cs typeface="Times New Roman" pitchFamily="18" charset="0"/>
                        </a:rPr>
                        <a:t>  </a:t>
                      </a:r>
                      <a:r>
                        <a:rPr lang="ru-RU" sz="1400" b="1" i="0" kern="1200" dirty="0" smtClean="0">
                          <a:solidFill>
                            <a:schemeClr val="dk1"/>
                          </a:solidFill>
                          <a:latin typeface="Times New Roman" pitchFamily="18" charset="0"/>
                          <a:ea typeface="+mn-ea"/>
                          <a:cs typeface="Times New Roman" pitchFamily="18" charset="0"/>
                        </a:rPr>
                        <a:t> ҺӘМ ТАТАР ТЕЛЕНДӘ АТАГЫЗ»</a:t>
                      </a:r>
                    </a:p>
                    <a:p>
                      <a:pPr algn="l">
                        <a:lnSpc>
                          <a:spcPct val="115000"/>
                        </a:lnSpc>
                        <a:spcAft>
                          <a:spcPts val="0"/>
                        </a:spcAft>
                      </a:pPr>
                      <a:r>
                        <a:rPr lang="ru-RU" sz="1400" b="0" i="0" kern="1200" dirty="0" smtClean="0">
                          <a:solidFill>
                            <a:schemeClr val="dk1"/>
                          </a:solidFill>
                          <a:latin typeface="+mn-lt"/>
                          <a:ea typeface="+mn-ea"/>
                          <a:cs typeface="+mn-cs"/>
                        </a:rPr>
                        <a:t>В</a:t>
                      </a:r>
                      <a:r>
                        <a:rPr lang="ru-RU" sz="1400" dirty="0" smtClean="0">
                          <a:latin typeface="Times New Roman" pitchFamily="18" charset="0"/>
                          <a:cs typeface="Times New Roman" pitchFamily="18" charset="0"/>
                        </a:rPr>
                        <a:t>ОЛШЕБНЫЕ КАРАНДАШИ «РАСКРАСЬ </a:t>
                      </a:r>
                      <a:r>
                        <a:rPr lang="ru-RU" sz="1400" dirty="0">
                          <a:latin typeface="Times New Roman" pitchFamily="18" charset="0"/>
                          <a:cs typeface="Times New Roman" pitchFamily="18" charset="0"/>
                        </a:rPr>
                        <a:t>И НАЗОВИ НА ТАТАРСКОМ ЯЗЫКЕ</a:t>
                      </a:r>
                      <a:r>
                        <a:rPr lang="ru-RU" sz="1400" dirty="0" smtClean="0">
                          <a:latin typeface="Times New Roman" pitchFamily="18" charset="0"/>
                          <a:cs typeface="Times New Roman" pitchFamily="18" charset="0"/>
                        </a:rPr>
                        <a:t>»</a:t>
                      </a:r>
                    </a:p>
                  </a:txBody>
                  <a:tcPr marL="57483" marR="57483" marT="0" marB="0" anchor="ctr"/>
                </a:tc>
                <a:tc>
                  <a:txBody>
                    <a:bodyPr/>
                    <a:lstStyle/>
                    <a:p>
                      <a:pPr algn="l">
                        <a:lnSpc>
                          <a:spcPct val="115000"/>
                        </a:lnSpc>
                        <a:spcAft>
                          <a:spcPts val="0"/>
                        </a:spcAft>
                      </a:pPr>
                      <a:r>
                        <a:rPr lang="ru-RU" sz="1400" dirty="0" smtClean="0"/>
                        <a:t>12</a:t>
                      </a:r>
                      <a:endParaRPr lang="ru-RU" sz="1400" dirty="0">
                        <a:solidFill>
                          <a:srgbClr val="31849B"/>
                        </a:solidFill>
                        <a:latin typeface="Calibri"/>
                        <a:ea typeface="Calibri"/>
                        <a:cs typeface="Times New Roman"/>
                      </a:endParaRPr>
                    </a:p>
                  </a:txBody>
                  <a:tcPr marL="57483" marR="57483" marT="0" marB="0" anchor="ctr"/>
                </a:tc>
              </a:tr>
            </a:tbl>
          </a:graphicData>
        </a:graphic>
      </p:graphicFrame>
      <p:sp>
        <p:nvSpPr>
          <p:cNvPr id="17" name="Прямоугольник 16"/>
          <p:cNvSpPr/>
          <p:nvPr/>
        </p:nvSpPr>
        <p:spPr>
          <a:xfrm>
            <a:off x="666254" y="2124373"/>
            <a:ext cx="3832225" cy="707886"/>
          </a:xfrm>
          <a:prstGeom prst="rect">
            <a:avLst/>
          </a:prstGeom>
        </p:spPr>
        <p:txBody>
          <a:bodyPr>
            <a:spAutoFit/>
          </a:bodyPr>
          <a:lstStyle/>
          <a:p>
            <a:r>
              <a:rPr lang="ru-RU" sz="2000" dirty="0" smtClean="0">
                <a:latin typeface="Times New Roman" pitchFamily="18" charset="0"/>
                <a:cs typeface="Times New Roman" pitchFamily="18" charset="0"/>
              </a:rPr>
              <a:t>Консультация для родителей</a:t>
            </a:r>
          </a:p>
          <a:p>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"Ребенок в двуязычной семье»</a:t>
            </a:r>
            <a:endParaRPr lang="ru-RU" sz="2800" dirty="0" smtClean="0">
              <a:latin typeface="Times New Roman" pitchFamily="18" charset="0"/>
              <a:cs typeface="Times New Roman" pitchFamily="18" charset="0"/>
            </a:endParaRPr>
          </a:p>
        </p:txBody>
      </p:sp>
      <p:sp>
        <p:nvSpPr>
          <p:cNvPr id="22" name="Прямоугольник 21"/>
          <p:cNvSpPr/>
          <p:nvPr/>
        </p:nvSpPr>
        <p:spPr>
          <a:xfrm>
            <a:off x="666254" y="1404293"/>
            <a:ext cx="4608512" cy="738664"/>
          </a:xfrm>
          <a:prstGeom prst="rect">
            <a:avLst/>
          </a:prstGeom>
        </p:spPr>
        <p:txBody>
          <a:bodyPr wrap="square">
            <a:spAutoFit/>
          </a:bodyPr>
          <a:lstStyle/>
          <a:p>
            <a:r>
              <a:rPr lang="ru-RU" b="1" dirty="0" err="1" smtClean="0">
                <a:latin typeface="Times New Roman" pitchFamily="18" charset="0"/>
                <a:cs typeface="Times New Roman" pitchFamily="18" charset="0"/>
              </a:rPr>
              <a:t>Ата-аналар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өчен </a:t>
            </a:r>
            <a:r>
              <a:rPr lang="ru-RU" b="1" dirty="0" smtClean="0">
                <a:latin typeface="Times New Roman" pitchFamily="18" charset="0"/>
                <a:cs typeface="Times New Roman" pitchFamily="18" charset="0"/>
              </a:rPr>
              <a:t>консультация «Бала </a:t>
            </a:r>
            <a:r>
              <a:rPr lang="ru-RU" b="1" dirty="0" err="1" smtClean="0">
                <a:latin typeface="Times New Roman" pitchFamily="18" charset="0"/>
                <a:cs typeface="Times New Roman" pitchFamily="18" charset="0"/>
              </a:rPr>
              <a:t>икетелле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гаиләдә </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23" name="TextBox 22"/>
          <p:cNvSpPr txBox="1"/>
          <p:nvPr/>
        </p:nvSpPr>
        <p:spPr>
          <a:xfrm>
            <a:off x="810270" y="2988469"/>
            <a:ext cx="4210576" cy="738664"/>
          </a:xfrm>
          <a:prstGeom prst="rect">
            <a:avLst/>
          </a:prstGeom>
          <a:noFill/>
        </p:spPr>
        <p:txBody>
          <a:bodyPr wrap="none" rtlCol="0">
            <a:spAutoFit/>
          </a:bodyPr>
          <a:lstStyle/>
          <a:p>
            <a:r>
              <a:rPr lang="tt-RU" b="1" dirty="0" smtClean="0"/>
              <a:t>Нәүрүз килә, яз килә.</a:t>
            </a:r>
          </a:p>
          <a:p>
            <a:r>
              <a:rPr lang="tt-RU" dirty="0" smtClean="0"/>
              <a:t>Наступает Навруз,наступает весна. </a:t>
            </a:r>
            <a:endParaRPr lang="ru-RU" dirty="0"/>
          </a:p>
        </p:txBody>
      </p:sp>
      <p:pic>
        <p:nvPicPr>
          <p:cNvPr id="24" name="Рисунок 23"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4" y="8285902"/>
            <a:ext cx="6120679" cy="22995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az.tatarstan.ru/file/%D0%91%D0%B5%D0%B7%D1%8B%D0%BC%D1%8F%D0%BD%D0%BD%D1%8B%D0%B92(73).jpg"/>
          <p:cNvPicPr/>
          <p:nvPr/>
        </p:nvPicPr>
        <p:blipFill>
          <a:blip r:embed="rId2" cstate="print">
            <a:clrChange>
              <a:clrFrom>
                <a:srgbClr val="FFFFFF"/>
              </a:clrFrom>
              <a:clrTo>
                <a:srgbClr val="FFFFFF">
                  <a:alpha val="0"/>
                </a:srgbClr>
              </a:clrTo>
            </a:clrChange>
            <a:lum bright="30000" contrast="-30000"/>
          </a:blip>
          <a:srcRect l="1737" t="5874" r="4138" b="24773"/>
          <a:stretch>
            <a:fillRect/>
          </a:stretch>
        </p:blipFill>
        <p:spPr bwMode="auto">
          <a:xfrm>
            <a:off x="1098302" y="9469190"/>
            <a:ext cx="4896544" cy="1116260"/>
          </a:xfrm>
          <a:prstGeom prst="rect">
            <a:avLst/>
          </a:prstGeom>
          <a:noFill/>
          <a:ln w="9525">
            <a:noFill/>
            <a:miter lim="800000"/>
            <a:headEnd/>
            <a:tailEnd/>
          </a:ln>
        </p:spPr>
      </p:pic>
      <p:sp>
        <p:nvSpPr>
          <p:cNvPr id="4" name="Прямоугольник 3"/>
          <p:cNvSpPr/>
          <p:nvPr/>
        </p:nvSpPr>
        <p:spPr>
          <a:xfrm>
            <a:off x="234206" y="828229"/>
            <a:ext cx="6955879" cy="8956298"/>
          </a:xfrm>
          <a:prstGeom prst="rect">
            <a:avLst/>
          </a:prstGeom>
        </p:spPr>
        <p:txBody>
          <a:bodyPr wrap="square">
            <a:spAutoFit/>
          </a:bodyPr>
          <a:lstStyle/>
          <a:p>
            <a:pPr lvl="0" indent="180975" defTabSz="914400" fontAlgn="base">
              <a:spcBef>
                <a:spcPct val="0"/>
              </a:spcBef>
              <a:spcAft>
                <a:spcPct val="0"/>
              </a:spcAft>
            </a:pPr>
            <a:r>
              <a:rPr lang="ru-RU" sz="1200" dirty="0" smtClean="0">
                <a:latin typeface="Times New Roman" pitchFamily="18" charset="0"/>
                <a:ea typeface="Calibri" pitchFamily="34" charset="0"/>
                <a:cs typeface="Times New Roman" pitchFamily="18" charset="0"/>
              </a:rPr>
              <a:t>Часто двуязычие в семье становится злосчастным камнем преткновения. Вспомним времена Советского Союза. Тогда в стране были распространены смешанные браки. СССР славился, как многонациональная страна. Но главным языком общения был русский. На нем же в основном и разговаривали во всех семьях. Многие дети просто не знали языков своих родителей,</a:t>
            </a:r>
            <a:r>
              <a:rPr lang="ru-RU" sz="1200" dirty="0" smtClean="0">
                <a:ea typeface="Calibri" pitchFamily="34" charset="0"/>
                <a:cs typeface="Times New Roman" pitchFamily="18" charset="0"/>
              </a:rPr>
              <a:t> </a:t>
            </a:r>
            <a:r>
              <a:rPr lang="ru-RU" sz="1200" dirty="0" smtClean="0">
                <a:latin typeface="Times New Roman" pitchFamily="18" charset="0"/>
                <a:ea typeface="Calibri" pitchFamily="34" charset="0"/>
                <a:cs typeface="Times New Roman" pitchFamily="18" charset="0"/>
              </a:rPr>
              <a:t>но очень плохо. </a:t>
            </a:r>
            <a:r>
              <a:rPr lang="ru-RU" sz="1200" dirty="0" err="1" smtClean="0">
                <a:latin typeface="Times New Roman" pitchFamily="18" charset="0"/>
                <a:ea typeface="Calibri" pitchFamily="34" charset="0"/>
                <a:cs typeface="Times New Roman" pitchFamily="18" charset="0"/>
              </a:rPr>
              <a:t>Многоязычия</a:t>
            </a:r>
            <a:r>
              <a:rPr lang="ru-RU" sz="1200" dirty="0" smtClean="0">
                <a:latin typeface="Times New Roman" pitchFamily="18" charset="0"/>
                <a:ea typeface="Calibri" pitchFamily="34" charset="0"/>
                <a:cs typeface="Times New Roman" pitchFamily="18" charset="0"/>
              </a:rPr>
              <a:t>,  как такого явления в стране не было.</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dirty="0" smtClean="0">
                <a:ea typeface="Calibri" pitchFamily="34" charset="0"/>
                <a:cs typeface="Times New Roman" pitchFamily="18" charset="0"/>
              </a:rPr>
              <a:t> </a:t>
            </a:r>
            <a:r>
              <a:rPr lang="ru-RU" sz="1200" dirty="0" smtClean="0">
                <a:latin typeface="Times New Roman" pitchFamily="18" charset="0"/>
                <a:ea typeface="Calibri" pitchFamily="34" charset="0"/>
                <a:cs typeface="Times New Roman" pitchFamily="18" charset="0"/>
              </a:rPr>
              <a:t>Сегодня ситуация изменилась. Мы стали больше общаться с представителями дальнего зарубежья. Кроме того, наши соседи по союзу начали бережно относиться к своим национальным языкам. Все эти тенденции на себе ощущает в основном новое поколение. Дети сегодня живут в атмосфере двух или даже больше языков, а часто и культур одновременно. Билингвизм или двуязычие </a:t>
            </a:r>
            <a:r>
              <a:rPr lang="ru-RU" sz="1200" dirty="0" smtClean="0">
                <a:ea typeface="Calibri" pitchFamily="34" charset="0"/>
                <a:cs typeface="Times New Roman" pitchFamily="18" charset="0"/>
              </a:rPr>
              <a:t>–</a:t>
            </a:r>
            <a:r>
              <a:rPr lang="ru-RU" sz="1200" dirty="0" smtClean="0">
                <a:latin typeface="Times New Roman" pitchFamily="18" charset="0"/>
                <a:ea typeface="Calibri" pitchFamily="34" charset="0"/>
                <a:cs typeface="Times New Roman" pitchFamily="18" charset="0"/>
              </a:rPr>
              <a:t> это понятие включает в себя частое употребление одним человеком в жизни сразу двух языков.                                      </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dirty="0" smtClean="0">
                <a:latin typeface="Times New Roman" pitchFamily="18" charset="0"/>
                <a:ea typeface="Calibri" pitchFamily="34" charset="0"/>
                <a:cs typeface="Times New Roman" pitchFamily="18" charset="0"/>
              </a:rPr>
              <a:t>                                 </a:t>
            </a:r>
            <a:r>
              <a:rPr lang="ru-RU" sz="1200" b="1" i="1" u="sng" dirty="0" smtClean="0">
                <a:solidFill>
                  <a:srgbClr val="FF0000"/>
                </a:solidFill>
                <a:latin typeface="Times New Roman" pitchFamily="18" charset="0"/>
                <a:ea typeface="Calibri" pitchFamily="34" charset="0"/>
                <a:cs typeface="Times New Roman" pitchFamily="18" charset="0"/>
              </a:rPr>
              <a:t>Особенности влияния языков друга на друга</a:t>
            </a:r>
            <a:endParaRPr lang="ru-RU" sz="1200" dirty="0" smtClean="0">
              <a:solidFill>
                <a:srgbClr val="FF0000"/>
              </a:solidFill>
              <a:latin typeface="Arial" pitchFamily="34" charset="0"/>
              <a:cs typeface="Arial" pitchFamily="34" charset="0"/>
            </a:endParaRPr>
          </a:p>
          <a:p>
            <a:pPr lvl="0" indent="180975" defTabSz="914400" eaLnBrk="0" fontAlgn="base" hangingPunct="0">
              <a:spcBef>
                <a:spcPct val="0"/>
              </a:spcBef>
              <a:spcAft>
                <a:spcPct val="0"/>
              </a:spcAft>
            </a:pPr>
            <a:r>
              <a:rPr lang="ru-RU" sz="1200" dirty="0" smtClean="0">
                <a:ea typeface="Calibri" pitchFamily="34" charset="0"/>
                <a:cs typeface="Times New Roman" pitchFamily="18" charset="0"/>
              </a:rPr>
              <a:t>   </a:t>
            </a:r>
            <a:r>
              <a:rPr lang="ru-RU" sz="1200" dirty="0" smtClean="0">
                <a:latin typeface="Times New Roman" pitchFamily="18" charset="0"/>
                <a:ea typeface="Calibri" pitchFamily="34" charset="0"/>
                <a:cs typeface="Times New Roman" pitchFamily="18" charset="0"/>
              </a:rPr>
              <a:t> Все эти языки могут быть развиты не в одинаковой степени. Один может доминировать, быть развит устно, второй </a:t>
            </a:r>
            <a:r>
              <a:rPr lang="ru-RU" sz="1200" dirty="0" smtClean="0">
                <a:ea typeface="Calibri" pitchFamily="34" charset="0"/>
                <a:cs typeface="Times New Roman" pitchFamily="18" charset="0"/>
              </a:rPr>
              <a:t>–</a:t>
            </a:r>
            <a:r>
              <a:rPr lang="ru-RU" sz="1200" dirty="0" smtClean="0">
                <a:latin typeface="Times New Roman" pitchFamily="18" charset="0"/>
                <a:ea typeface="Calibri" pitchFamily="34" charset="0"/>
                <a:cs typeface="Times New Roman" pitchFamily="18" charset="0"/>
              </a:rPr>
              <a:t> письменно. Если языки заранее строго поделены по сферам применения, например, если каждый из родителей живет по принципу</a:t>
            </a:r>
            <a:r>
              <a:rPr lang="ru-RU" sz="1200" dirty="0" smtClean="0">
                <a:ea typeface="Calibri" pitchFamily="34" charset="0"/>
                <a:cs typeface="Times New Roman" pitchFamily="18" charset="0"/>
              </a:rPr>
              <a:t> </a:t>
            </a:r>
            <a:r>
              <a:rPr lang="ru-RU" sz="1200" b="1" u="sng" dirty="0" smtClean="0">
                <a:latin typeface="Times New Roman" pitchFamily="18" charset="0"/>
                <a:ea typeface="Calibri" pitchFamily="34" charset="0"/>
                <a:cs typeface="Times New Roman" pitchFamily="18" charset="0"/>
              </a:rPr>
              <a:t>"одно лицо - один язык" и разговаривают только на своем языке,</a:t>
            </a:r>
            <a:r>
              <a:rPr lang="ru-RU" sz="1200" dirty="0" smtClean="0">
                <a:ea typeface="Calibri" pitchFamily="34" charset="0"/>
                <a:cs typeface="Times New Roman" pitchFamily="18" charset="0"/>
              </a:rPr>
              <a:t> </a:t>
            </a:r>
            <a:r>
              <a:rPr lang="ru-RU" sz="1200" dirty="0" smtClean="0">
                <a:latin typeface="Times New Roman" pitchFamily="18" charset="0"/>
                <a:ea typeface="Calibri" pitchFamily="34" charset="0"/>
                <a:cs typeface="Times New Roman" pitchFamily="18" charset="0"/>
              </a:rPr>
              <a:t>то смешения или путаницы не происходит. Малыш заранее определяет, на каком языке к кому обращаться. Если родители одновременно используют два языка </a:t>
            </a:r>
            <a:r>
              <a:rPr lang="ru-RU" sz="1200" dirty="0" smtClean="0">
                <a:ea typeface="Calibri" pitchFamily="34" charset="0"/>
                <a:cs typeface="Times New Roman" pitchFamily="18" charset="0"/>
              </a:rPr>
              <a:t>–</a:t>
            </a:r>
            <a:r>
              <a:rPr lang="ru-RU" sz="1200" dirty="0" smtClean="0">
                <a:latin typeface="Times New Roman" pitchFamily="18" charset="0"/>
                <a:ea typeface="Calibri" pitchFamily="34" charset="0"/>
                <a:cs typeface="Times New Roman" pitchFamily="18" charset="0"/>
              </a:rPr>
              <a:t> могут возникнуть сложности. Так появляются смешанные высказывания. Процесс изучения каждого из языков происходит у детей по индивидуальной программе. Кто-то быстро усваивает еще в детстве оба языка. Другому может понадобиться   много времени на изучение даже одного.</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i="1" dirty="0" smtClean="0">
                <a:ea typeface="Calibri" pitchFamily="34" charset="0"/>
                <a:cs typeface="Times New Roman" pitchFamily="18" charset="0"/>
              </a:rPr>
              <a:t> </a:t>
            </a:r>
            <a:r>
              <a:rPr lang="ru-RU" sz="1200" b="1" i="1" dirty="0" smtClean="0">
                <a:latin typeface="Times New Roman" pitchFamily="18" charset="0"/>
                <a:ea typeface="Calibri" pitchFamily="34" charset="0"/>
                <a:cs typeface="Times New Roman" pitchFamily="18" charset="0"/>
              </a:rPr>
              <a:t>                                          </a:t>
            </a:r>
            <a:r>
              <a:rPr lang="ru-RU" sz="1200" b="1" i="1" u="sng" dirty="0" smtClean="0">
                <a:latin typeface="Times New Roman" pitchFamily="18" charset="0"/>
                <a:ea typeface="Calibri" pitchFamily="34" charset="0"/>
                <a:cs typeface="Times New Roman" pitchFamily="18" charset="0"/>
              </a:rPr>
              <a:t> </a:t>
            </a:r>
            <a:r>
              <a:rPr lang="ru-RU" sz="1200" b="1" i="1" u="sng" dirty="0" smtClean="0">
                <a:solidFill>
                  <a:srgbClr val="FF0000"/>
                </a:solidFill>
                <a:latin typeface="Times New Roman" pitchFamily="18" charset="0"/>
                <a:ea typeface="Calibri" pitchFamily="34" charset="0"/>
                <a:cs typeface="Times New Roman" pitchFamily="18" charset="0"/>
              </a:rPr>
              <a:t>Скажи и покажи!</a:t>
            </a:r>
            <a:endParaRPr lang="ru-RU" sz="1200" dirty="0" smtClean="0">
              <a:solidFill>
                <a:srgbClr val="FF0000"/>
              </a:solidFill>
              <a:latin typeface="Arial" pitchFamily="34" charset="0"/>
              <a:cs typeface="Arial" pitchFamily="34" charset="0"/>
            </a:endParaRPr>
          </a:p>
          <a:p>
            <a:pPr lvl="0" indent="180975" defTabSz="914400" eaLnBrk="0" fontAlgn="base" hangingPunct="0">
              <a:spcBef>
                <a:spcPct val="0"/>
              </a:spcBef>
              <a:spcAft>
                <a:spcPct val="0"/>
              </a:spcAft>
            </a:pPr>
            <a:r>
              <a:rPr lang="ru-RU" sz="1200" dirty="0" smtClean="0">
                <a:ea typeface="Calibri" pitchFamily="34" charset="0"/>
                <a:cs typeface="Times New Roman" pitchFamily="18" charset="0"/>
              </a:rPr>
              <a:t>  </a:t>
            </a:r>
            <a:r>
              <a:rPr lang="ru-RU" sz="1200" dirty="0" smtClean="0">
                <a:latin typeface="Times New Roman" pitchFamily="18" charset="0"/>
                <a:ea typeface="Calibri" pitchFamily="34" charset="0"/>
                <a:cs typeface="Times New Roman" pitchFamily="18" charset="0"/>
              </a:rPr>
              <a:t> Родителям стоит помнить, что если малыш выбирает из каждого языка только легкие слова </a:t>
            </a:r>
            <a:r>
              <a:rPr lang="ru-RU" sz="1200" dirty="0" smtClean="0">
                <a:ea typeface="Calibri" pitchFamily="34" charset="0"/>
                <a:cs typeface="Times New Roman" pitchFamily="18" charset="0"/>
              </a:rPr>
              <a:t>–</a:t>
            </a:r>
            <a:r>
              <a:rPr lang="ru-RU" sz="1200" dirty="0" smtClean="0">
                <a:latin typeface="Times New Roman" pitchFamily="18" charset="0"/>
                <a:ea typeface="Calibri" pitchFamily="34" charset="0"/>
                <a:cs typeface="Times New Roman" pitchFamily="18" charset="0"/>
              </a:rPr>
              <a:t> это неправильно. Сильный контраст между двумя языками может быть очень заметен, когда слово, которое доминирует, было отчетливо сказано или написано при виде какого-то предмета или явления. Это ассоциативный ряд. Так в мозгу малыша закрепляется прочная связь.</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i="1" dirty="0" smtClean="0">
                <a:ea typeface="Calibri" pitchFamily="34" charset="0"/>
                <a:cs typeface="Times New Roman" pitchFamily="18" charset="0"/>
              </a:rPr>
              <a:t> </a:t>
            </a:r>
            <a:r>
              <a:rPr lang="ru-RU" sz="1200" b="1" i="1" dirty="0" smtClean="0">
                <a:solidFill>
                  <a:srgbClr val="FF0000"/>
                </a:solidFill>
                <a:latin typeface="Times New Roman" pitchFamily="18" charset="0"/>
                <a:ea typeface="Calibri" pitchFamily="34" charset="0"/>
                <a:cs typeface="Times New Roman" pitchFamily="18" charset="0"/>
              </a:rPr>
              <a:t>                                  </a:t>
            </a:r>
            <a:r>
              <a:rPr lang="ru-RU" sz="1200" b="1" i="1" u="sng" dirty="0" smtClean="0">
                <a:solidFill>
                  <a:srgbClr val="FF0000"/>
                </a:solidFill>
                <a:latin typeface="Times New Roman" pitchFamily="18" charset="0"/>
                <a:ea typeface="Calibri" pitchFamily="34" charset="0"/>
                <a:cs typeface="Times New Roman" pitchFamily="18" charset="0"/>
              </a:rPr>
              <a:t> Вместе или отдельно?</a:t>
            </a:r>
            <a:endParaRPr lang="ru-RU" sz="1200" dirty="0" smtClean="0">
              <a:solidFill>
                <a:srgbClr val="FF0000"/>
              </a:solidFill>
              <a:latin typeface="Arial" pitchFamily="34" charset="0"/>
              <a:cs typeface="Arial" pitchFamily="34" charset="0"/>
            </a:endParaRPr>
          </a:p>
          <a:p>
            <a:pPr lvl="0" indent="180975" defTabSz="914400" eaLnBrk="0" fontAlgn="base" hangingPunct="0">
              <a:spcBef>
                <a:spcPct val="0"/>
              </a:spcBef>
              <a:spcAft>
                <a:spcPct val="0"/>
              </a:spcAft>
            </a:pPr>
            <a:r>
              <a:rPr lang="ru-RU" sz="1200" dirty="0" smtClean="0">
                <a:ea typeface="Calibri" pitchFamily="34" charset="0"/>
                <a:cs typeface="Times New Roman" pitchFamily="18" charset="0"/>
              </a:rPr>
              <a:t>  </a:t>
            </a:r>
            <a:r>
              <a:rPr lang="ru-RU" sz="1200" dirty="0" smtClean="0">
                <a:latin typeface="Times New Roman" pitchFamily="18" charset="0"/>
                <a:ea typeface="Calibri" pitchFamily="34" charset="0"/>
                <a:cs typeface="Times New Roman" pitchFamily="18" charset="0"/>
              </a:rPr>
              <a:t> Повзрослев, дети, которые воспитывались в двуязычных семьях, могут обнаружить разную степень владения языками. Да, они могут их не смешивать при общении, но иногда заметны некоторые вкрапления конструкций, которые были взяты из другого языка. Иногда ребенок только запоминает несколько названий вещей, а вот сформулировать целую фразу ему уже трудно. Родственные языки, например, русский и украинский, лингвисты настаивают вводить одновременно. Но маме и папе нужно объяснить ребенку, как правильно произносить  то или иное слово. Не допускай появления суржика.</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i="1" dirty="0" smtClean="0">
                <a:ea typeface="Calibri" pitchFamily="34" charset="0"/>
                <a:cs typeface="Times New Roman" pitchFamily="18" charset="0"/>
              </a:rPr>
              <a:t> </a:t>
            </a:r>
            <a:r>
              <a:rPr lang="ru-RU" sz="1200" b="1" i="1" dirty="0" smtClean="0">
                <a:latin typeface="Times New Roman" pitchFamily="18" charset="0"/>
                <a:ea typeface="Calibri" pitchFamily="34" charset="0"/>
                <a:cs typeface="Times New Roman" pitchFamily="18" charset="0"/>
              </a:rPr>
              <a:t>Как помочь малышу освоить языки?</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dirty="0" smtClean="0">
                <a:ea typeface="Calibri" pitchFamily="34" charset="0"/>
                <a:cs typeface="Times New Roman" pitchFamily="18" charset="0"/>
              </a:rPr>
              <a:t>   </a:t>
            </a:r>
            <a:r>
              <a:rPr lang="ru-RU" sz="1200" dirty="0" smtClean="0">
                <a:latin typeface="Times New Roman" pitchFamily="18" charset="0"/>
                <a:ea typeface="Calibri" pitchFamily="34" charset="0"/>
                <a:cs typeface="Times New Roman" pitchFamily="18" charset="0"/>
              </a:rPr>
              <a:t> Важно, дома говорить на родном языке. Пусть это будет правилом в твоей семье. Пусть его придерживаются и родственники, и друзья. Объясни ситуацию о двуязычии и воспитателям в детском саду. Постоянно расширяй словарный запас и усложняй свою речь, так малыш сможет выучить много новых слов и конструкций.</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i="1" dirty="0" smtClean="0">
                <a:latin typeface="Times New Roman" pitchFamily="18" charset="0"/>
                <a:ea typeface="Calibri" pitchFamily="34" charset="0"/>
                <a:cs typeface="Times New Roman" pitchFamily="18" charset="0"/>
              </a:rPr>
              <a:t>                                                                  </a:t>
            </a:r>
            <a:r>
              <a:rPr lang="ru-RU" sz="1200" b="1" i="1" u="sng" dirty="0" smtClean="0">
                <a:solidFill>
                  <a:srgbClr val="FF0000"/>
                </a:solidFill>
                <a:latin typeface="Times New Roman" pitchFamily="18" charset="0"/>
                <a:ea typeface="Calibri" pitchFamily="34" charset="0"/>
                <a:cs typeface="Times New Roman" pitchFamily="18" charset="0"/>
              </a:rPr>
              <a:t>Правила для родителей!</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dirty="0" smtClean="0">
                <a:latin typeface="Times New Roman" pitchFamily="18" charset="0"/>
                <a:ea typeface="Calibri" pitchFamily="34" charset="0"/>
                <a:cs typeface="Times New Roman" pitchFamily="18" charset="0"/>
              </a:rPr>
              <a:t>Последовательность.</a:t>
            </a:r>
            <a:r>
              <a:rPr lang="ru-RU" sz="1200" dirty="0" smtClean="0">
                <a:latin typeface="Arial" pitchFamily="34" charset="0"/>
                <a:cs typeface="Arial" pitchFamily="34" charset="0"/>
              </a:rPr>
              <a:t> </a:t>
            </a:r>
            <a:r>
              <a:rPr lang="ru-RU" sz="1200" dirty="0" smtClean="0">
                <a:latin typeface="Times New Roman" pitchFamily="18" charset="0"/>
                <a:ea typeface="Calibri" pitchFamily="34" charset="0"/>
                <a:cs typeface="Times New Roman" pitchFamily="18" charset="0"/>
              </a:rPr>
              <a:t>Какую бы форму общения вы ни избрали, следуйте ей постоянно. Как только ребёнок привыкает к постоянной форме общения, нарушение родителями заведённого порядка, как правило, вызывает у ребёнка беспокойство.</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dirty="0" smtClean="0">
                <a:latin typeface="Times New Roman" pitchFamily="18" charset="0"/>
                <a:ea typeface="Calibri" pitchFamily="34" charset="0"/>
                <a:cs typeface="Times New Roman" pitchFamily="18" charset="0"/>
              </a:rPr>
              <a:t>Обогащённая среда.</a:t>
            </a:r>
            <a:r>
              <a:rPr lang="ru-RU" sz="1200" dirty="0" smtClean="0">
                <a:latin typeface="Arial" pitchFamily="34" charset="0"/>
                <a:cs typeface="Arial" pitchFamily="34" charset="0"/>
              </a:rPr>
              <a:t>  </a:t>
            </a:r>
            <a:r>
              <a:rPr lang="ru-RU" sz="1200" dirty="0" smtClean="0">
                <a:latin typeface="Times New Roman" pitchFamily="18" charset="0"/>
                <a:ea typeface="Calibri" pitchFamily="34" charset="0"/>
                <a:cs typeface="Times New Roman" pitchFamily="18" charset="0"/>
              </a:rPr>
              <a:t>Это не означает, что детям необходимо дорогие игрушки или особые приспособления, но им нужны песни, сказки перед сном и другие лингвистические стимулы точно так же, как и моно язычным детям. </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dirty="0" smtClean="0">
                <a:latin typeface="Times New Roman" pitchFamily="18" charset="0"/>
                <a:ea typeface="Calibri" pitchFamily="34" charset="0"/>
                <a:cs typeface="Times New Roman" pitchFamily="18" charset="0"/>
              </a:rPr>
              <a:t>Потребности детей на первом месте.</a:t>
            </a:r>
            <a:r>
              <a:rPr lang="ru-RU" sz="1200" dirty="0" smtClean="0">
                <a:latin typeface="Arial" pitchFamily="34" charset="0"/>
                <a:cs typeface="Arial" pitchFamily="34" charset="0"/>
              </a:rPr>
              <a:t>  </a:t>
            </a:r>
            <a:r>
              <a:rPr lang="ru-RU" sz="1200" dirty="0" smtClean="0">
                <a:latin typeface="Times New Roman" pitchFamily="18" charset="0"/>
                <a:ea typeface="Calibri" pitchFamily="34" charset="0"/>
                <a:cs typeface="Times New Roman" pitchFamily="18" charset="0"/>
              </a:rPr>
              <a:t>Сделайте так. Чтобы ребёнок сам захотел разговаривать на двух и более языках. Ни в коем случае не выставляйте их на </a:t>
            </a:r>
            <a:r>
              <a:rPr lang="ru-RU" sz="1200" dirty="0" smtClean="0">
                <a:ea typeface="Calibri" pitchFamily="34" charset="0"/>
                <a:cs typeface="Times New Roman" pitchFamily="18" charset="0"/>
              </a:rPr>
              <a:t>«</a:t>
            </a:r>
            <a:r>
              <a:rPr lang="ru-RU" sz="1200" dirty="0" smtClean="0">
                <a:latin typeface="Times New Roman" pitchFamily="18" charset="0"/>
                <a:ea typeface="Calibri" pitchFamily="34" charset="0"/>
                <a:cs typeface="Times New Roman" pitchFamily="18" charset="0"/>
              </a:rPr>
              <a:t>показ</a:t>
            </a:r>
            <a:r>
              <a:rPr lang="ru-RU" sz="1200" dirty="0" smtClean="0">
                <a:ea typeface="Calibri" pitchFamily="34" charset="0"/>
                <a:cs typeface="Times New Roman" pitchFamily="18" charset="0"/>
              </a:rPr>
              <a:t>»</a:t>
            </a:r>
            <a:r>
              <a:rPr lang="ru-RU" sz="1200" dirty="0" smtClean="0">
                <a:latin typeface="Times New Roman" pitchFamily="18" charset="0"/>
                <a:ea typeface="Calibri" pitchFamily="34" charset="0"/>
                <a:cs typeface="Times New Roman" pitchFamily="18" charset="0"/>
              </a:rPr>
              <a:t>, это смущает детей и слишком подчёркивает их отличие от других детей.</a:t>
            </a:r>
            <a:endParaRPr lang="ru-RU" sz="1200" dirty="0" smtClean="0">
              <a:latin typeface="Arial" pitchFamily="34" charset="0"/>
              <a:cs typeface="Arial" pitchFamily="34" charset="0"/>
            </a:endParaRPr>
          </a:p>
          <a:p>
            <a:pPr lvl="0" indent="180975" defTabSz="914400" eaLnBrk="0" fontAlgn="base" hangingPunct="0">
              <a:spcBef>
                <a:spcPct val="0"/>
              </a:spcBef>
              <a:spcAft>
                <a:spcPct val="0"/>
              </a:spcAft>
            </a:pPr>
            <a:r>
              <a:rPr lang="ru-RU" sz="1200" b="1" dirty="0" smtClean="0">
                <a:latin typeface="Times New Roman" pitchFamily="18" charset="0"/>
                <a:ea typeface="Calibri" pitchFamily="34" charset="0"/>
                <a:cs typeface="Times New Roman" pitchFamily="18" charset="0"/>
              </a:rPr>
              <a:t>Сделай это </a:t>
            </a:r>
            <a:r>
              <a:rPr lang="ru-RU" sz="1200" b="1" dirty="0" smtClean="0">
                <a:ea typeface="Calibri" pitchFamily="34" charset="0"/>
                <a:cs typeface="Times New Roman" pitchFamily="18" charset="0"/>
              </a:rPr>
              <a:t>«</a:t>
            </a:r>
            <a:r>
              <a:rPr lang="ru-RU" sz="1200" b="1" dirty="0" smtClean="0">
                <a:latin typeface="Times New Roman" pitchFamily="18" charset="0"/>
                <a:ea typeface="Calibri" pitchFamily="34" charset="0"/>
                <a:cs typeface="Times New Roman" pitchFamily="18" charset="0"/>
              </a:rPr>
              <a:t>играючи</a:t>
            </a:r>
            <a:r>
              <a:rPr lang="ru-RU" sz="1200" b="1" dirty="0" smtClean="0">
                <a:ea typeface="Calibri" pitchFamily="34" charset="0"/>
                <a:cs typeface="Times New Roman" pitchFamily="18" charset="0"/>
              </a:rPr>
              <a:t>».</a:t>
            </a:r>
            <a:r>
              <a:rPr lang="ru-RU" sz="1200" dirty="0" smtClean="0">
                <a:latin typeface="Arial" pitchFamily="34" charset="0"/>
                <a:cs typeface="Arial" pitchFamily="34" charset="0"/>
              </a:rPr>
              <a:t>  </a:t>
            </a:r>
            <a:r>
              <a:rPr lang="ru-RU" sz="1200" dirty="0" smtClean="0">
                <a:latin typeface="Times New Roman" pitchFamily="18" charset="0"/>
                <a:ea typeface="Calibri" pitchFamily="34" charset="0"/>
                <a:cs typeface="Times New Roman" pitchFamily="18" charset="0"/>
              </a:rPr>
              <a:t>Приложите все силы, чтобы двуязычие стало естественной и неприметной частью семейной жизни, тогда ваши дети вырастут с любовью к обоим языкам</a:t>
            </a:r>
            <a:endParaRPr lang="ru-RU" sz="1200" dirty="0"/>
          </a:p>
        </p:txBody>
      </p:sp>
      <p:sp>
        <p:nvSpPr>
          <p:cNvPr id="5" name="Прямоугольник 4"/>
          <p:cNvSpPr/>
          <p:nvPr/>
        </p:nvSpPr>
        <p:spPr>
          <a:xfrm>
            <a:off x="1170310" y="0"/>
            <a:ext cx="5400600" cy="738664"/>
          </a:xfrm>
          <a:prstGeom prst="rect">
            <a:avLst/>
          </a:prstGeom>
        </p:spPr>
        <p:txBody>
          <a:bodyPr wrap="square">
            <a:spAutoFit/>
          </a:bodyPr>
          <a:lstStyle/>
          <a:p>
            <a:r>
              <a:rPr lang="ru-RU" dirty="0" smtClean="0">
                <a:solidFill>
                  <a:srgbClr val="FF0000"/>
                </a:solidFill>
              </a:rPr>
              <a:t>Консультация для родителей</a:t>
            </a:r>
          </a:p>
          <a:p>
            <a:r>
              <a:rPr lang="ru-RU" dirty="0" smtClean="0">
                <a:solidFill>
                  <a:srgbClr val="FF0000"/>
                </a:solidFill>
              </a:rPr>
              <a:t> </a:t>
            </a:r>
            <a:r>
              <a:rPr lang="ru-RU" b="1" dirty="0" smtClean="0">
                <a:solidFill>
                  <a:srgbClr val="FF0000"/>
                </a:solidFill>
              </a:rPr>
              <a:t>"Ребенок в двуязычной семье»</a:t>
            </a:r>
            <a:endParaRPr lang="ru-RU" sz="3200" dirty="0" smtClean="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2" y="8605093"/>
            <a:ext cx="6336704" cy="1672208"/>
          </a:xfrm>
          <a:prstGeom prst="rect">
            <a:avLst/>
          </a:prstGeom>
          <a:noFill/>
          <a:ln w="9525">
            <a:noFill/>
            <a:miter lim="800000"/>
            <a:headEnd/>
            <a:tailEnd/>
          </a:ln>
        </p:spPr>
      </p:pic>
      <p:sp>
        <p:nvSpPr>
          <p:cNvPr id="5" name="Прямоугольник 4"/>
          <p:cNvSpPr/>
          <p:nvPr/>
        </p:nvSpPr>
        <p:spPr>
          <a:xfrm>
            <a:off x="594246" y="684213"/>
            <a:ext cx="7074967" cy="1015663"/>
          </a:xfrm>
          <a:prstGeom prst="rect">
            <a:avLst/>
          </a:prstGeom>
        </p:spPr>
        <p:txBody>
          <a:bodyPr wrap="square">
            <a:spAutoFit/>
          </a:bodyPr>
          <a:lstStyle/>
          <a:p>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Икетелле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гаилә </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каршылык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билгесе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булып</a:t>
            </a:r>
            <a:r>
              <a:rPr lang="ru-RU" sz="1200" dirty="0" smtClean="0">
                <a:latin typeface="Times New Roman" pitchFamily="18" charset="0"/>
                <a:cs typeface="Times New Roman" pitchFamily="18" charset="0"/>
              </a:rPr>
              <a:t> тора. </a:t>
            </a:r>
            <a:r>
              <a:rPr lang="ru-RU" sz="1200" dirty="0" err="1" smtClean="0">
                <a:latin typeface="Times New Roman" pitchFamily="18" charset="0"/>
                <a:cs typeface="Times New Roman" pitchFamily="18" charset="0"/>
              </a:rPr>
              <a:t>Советлар</a:t>
            </a:r>
            <a:r>
              <a:rPr lang="ru-RU" sz="1200" dirty="0" smtClean="0">
                <a:latin typeface="Times New Roman" pitchFamily="18" charset="0"/>
                <a:cs typeface="Times New Roman" pitchFamily="18" charset="0"/>
              </a:rPr>
              <a:t> Союзы </a:t>
            </a:r>
            <a:r>
              <a:rPr lang="ru-RU" sz="1200" dirty="0" err="1" smtClean="0">
                <a:latin typeface="Times New Roman" pitchFamily="18" charset="0"/>
                <a:cs typeface="Times New Roman" pitchFamily="18" charset="0"/>
              </a:rPr>
              <a:t>чорларын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искә төшерик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Ул</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вакытта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илдә катнаш</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никахлар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таралышсыз</a:t>
            </a:r>
            <a:r>
              <a:rPr lang="ru-RU" sz="1200" dirty="0" smtClean="0">
                <a:latin typeface="Times New Roman" pitchFamily="18" charset="0"/>
                <a:cs typeface="Times New Roman" pitchFamily="18" charset="0"/>
              </a:rPr>
              <a:t>. СССР </a:t>
            </a:r>
            <a:r>
              <a:rPr lang="ru-RU" sz="1200" dirty="0" err="1" smtClean="0">
                <a:latin typeface="Times New Roman" pitchFamily="18" charset="0"/>
                <a:cs typeface="Times New Roman" pitchFamily="18" charset="0"/>
              </a:rPr>
              <a:t>күпмилләтле </a:t>
            </a:r>
            <a:r>
              <a:rPr lang="ru-RU" sz="1200" dirty="0" smtClean="0">
                <a:latin typeface="Times New Roman" pitchFamily="18" charset="0"/>
                <a:cs typeface="Times New Roman" pitchFamily="18" charset="0"/>
              </a:rPr>
              <a:t>ил </a:t>
            </a:r>
            <a:r>
              <a:rPr lang="ru-RU" sz="1200" dirty="0" err="1" smtClean="0">
                <a:latin typeface="Times New Roman" pitchFamily="18" charset="0"/>
                <a:cs typeface="Times New Roman" pitchFamily="18" charset="0"/>
              </a:rPr>
              <a:t>буларак</a:t>
            </a:r>
            <a:r>
              <a:rPr lang="ru-RU" sz="1200" dirty="0" smtClean="0">
                <a:latin typeface="Times New Roman" pitchFamily="18" charset="0"/>
                <a:cs typeface="Times New Roman" pitchFamily="18" charset="0"/>
              </a:rPr>
              <a:t> дан </a:t>
            </a:r>
            <a:r>
              <a:rPr lang="ru-RU" sz="1200" dirty="0" err="1" smtClean="0">
                <a:latin typeface="Times New Roman" pitchFamily="18" charset="0"/>
                <a:cs typeface="Times New Roman" pitchFamily="18" charset="0"/>
              </a:rPr>
              <a:t>тотты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Әмма аралашуның төп </a:t>
            </a:r>
            <a:r>
              <a:rPr lang="ru-RU" sz="1200" dirty="0" smtClean="0">
                <a:latin typeface="Times New Roman" pitchFamily="18" charset="0"/>
                <a:cs typeface="Times New Roman" pitchFamily="18" charset="0"/>
              </a:rPr>
              <a:t>теле рус теле </a:t>
            </a:r>
            <a:r>
              <a:rPr lang="ru-RU" sz="1200" dirty="0" err="1" smtClean="0">
                <a:latin typeface="Times New Roman" pitchFamily="18" charset="0"/>
                <a:cs typeface="Times New Roman" pitchFamily="18" charset="0"/>
              </a:rPr>
              <a:t>иде</a:t>
            </a:r>
            <a:r>
              <a:rPr lang="ru-RU" sz="1200" dirty="0" smtClean="0">
                <a:latin typeface="Times New Roman" pitchFamily="18" charset="0"/>
                <a:cs typeface="Times New Roman" pitchFamily="18" charset="0"/>
              </a:rPr>
              <a:t>.. Без </a:t>
            </a:r>
            <a:r>
              <a:rPr lang="ru-RU" sz="1200" dirty="0" err="1" smtClean="0">
                <a:latin typeface="Times New Roman" pitchFamily="18" charset="0"/>
                <a:cs typeface="Times New Roman" pitchFamily="18" charset="0"/>
              </a:rPr>
              <a:t>ерак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чит</a:t>
            </a:r>
            <a:r>
              <a:rPr lang="ru-RU" sz="1200" dirty="0" smtClean="0">
                <a:latin typeface="Times New Roman" pitchFamily="18" charset="0"/>
                <a:cs typeface="Times New Roman" pitchFamily="18" charset="0"/>
              </a:rPr>
              <a:t> ил </a:t>
            </a:r>
            <a:r>
              <a:rPr lang="ru-RU" sz="1200" dirty="0" err="1" smtClean="0">
                <a:latin typeface="Times New Roman" pitchFamily="18" charset="0"/>
                <a:cs typeface="Times New Roman" pitchFamily="18" charset="0"/>
              </a:rPr>
              <a:t>белән күбрәк аралаша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башладык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Моннан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тыш</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безнең союздагы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күршеләр үзләренең милли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телләренә </a:t>
            </a:r>
            <a:r>
              <a:rPr lang="ru-RU" sz="1200" dirty="0" smtClean="0">
                <a:latin typeface="Times New Roman" pitchFamily="18" charset="0"/>
                <a:cs typeface="Times New Roman" pitchFamily="18" charset="0"/>
              </a:rPr>
              <a:t>сак </a:t>
            </a:r>
            <a:r>
              <a:rPr lang="ru-RU" sz="1200" dirty="0" err="1" smtClean="0">
                <a:latin typeface="Times New Roman" pitchFamily="18" charset="0"/>
                <a:cs typeface="Times New Roman" pitchFamily="18" charset="0"/>
              </a:rPr>
              <a:t>карый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башладылар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Бүген ике</a:t>
            </a:r>
            <a:r>
              <a:rPr lang="ru-RU" sz="1200" dirty="0" smtClean="0">
                <a:latin typeface="Times New Roman" pitchFamily="18" charset="0"/>
                <a:cs typeface="Times New Roman" pitchFamily="18" charset="0"/>
              </a:rPr>
              <a:t> яки </a:t>
            </a:r>
            <a:r>
              <a:rPr lang="ru-RU" sz="1200" dirty="0" err="1" smtClean="0">
                <a:latin typeface="Times New Roman" pitchFamily="18" charset="0"/>
                <a:cs typeface="Times New Roman" pitchFamily="18" charset="0"/>
              </a:rPr>
              <a:t>хәтта күбрәк </a:t>
            </a:r>
            <a:r>
              <a:rPr lang="ru-RU" sz="1200" dirty="0" smtClean="0">
                <a:latin typeface="Times New Roman" pitchFamily="18" charset="0"/>
                <a:cs typeface="Times New Roman" pitchFamily="18" charset="0"/>
              </a:rPr>
              <a:t>тел </a:t>
            </a:r>
            <a:r>
              <a:rPr lang="ru-RU" sz="1200" dirty="0" err="1" smtClean="0">
                <a:latin typeface="Times New Roman" pitchFamily="18" charset="0"/>
                <a:cs typeface="Times New Roman" pitchFamily="18" charset="0"/>
              </a:rPr>
              <a:t>атмосферасы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 еш</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кына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мәдәниятләр дә бер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үк вакытта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яши</a:t>
            </a:r>
            <a:r>
              <a:rPr lang="ru-RU" sz="1200" dirty="0" smtClean="0">
                <a:latin typeface="Times New Roman" pitchFamily="18" charset="0"/>
                <a:cs typeface="Times New Roman" pitchFamily="18" charset="0"/>
              </a:rPr>
              <a:t>. </a:t>
            </a:r>
            <a:endParaRPr lang="ru-RU" sz="1200" dirty="0">
              <a:latin typeface="Times New Roman" pitchFamily="18" charset="0"/>
              <a:cs typeface="Times New Roman" pitchFamily="18" charset="0"/>
            </a:endParaRPr>
          </a:p>
        </p:txBody>
      </p:sp>
      <p:sp>
        <p:nvSpPr>
          <p:cNvPr id="6" name="Прямоугольник 5"/>
          <p:cNvSpPr/>
          <p:nvPr/>
        </p:nvSpPr>
        <p:spPr>
          <a:xfrm>
            <a:off x="666254" y="1692325"/>
            <a:ext cx="6768753" cy="1569660"/>
          </a:xfrm>
          <a:prstGeom prst="rect">
            <a:avLst/>
          </a:prstGeom>
        </p:spPr>
        <p:txBody>
          <a:bodyPr wrap="square">
            <a:spAutoFit/>
          </a:bodyPr>
          <a:lstStyle/>
          <a:p>
            <a:r>
              <a:rPr lang="ru-RU" sz="1200" b="1" u="sng" dirty="0" err="1" smtClean="0">
                <a:solidFill>
                  <a:srgbClr val="FF0000"/>
                </a:solidFill>
                <a:latin typeface="Times New Roman" pitchFamily="18" charset="0"/>
                <a:cs typeface="Times New Roman" pitchFamily="18" charset="0"/>
              </a:rPr>
              <a:t>Телләренең бер-берсенә йогынтысы</a:t>
            </a:r>
            <a:r>
              <a:rPr lang="ru-RU" sz="1200" b="1" u="sng" dirty="0" smtClean="0">
                <a:solidFill>
                  <a:srgbClr val="FF0000"/>
                </a:solidFill>
                <a:latin typeface="Times New Roman" pitchFamily="18" charset="0"/>
                <a:cs typeface="Times New Roman" pitchFamily="18" charset="0"/>
              </a:rPr>
              <a:t> </a:t>
            </a:r>
            <a:r>
              <a:rPr lang="ru-RU" sz="1200" b="1" u="sng" dirty="0" err="1" smtClean="0">
                <a:solidFill>
                  <a:srgbClr val="FF0000"/>
                </a:solidFill>
                <a:latin typeface="Times New Roman" pitchFamily="18" charset="0"/>
                <a:cs typeface="Times New Roman" pitchFamily="18" charset="0"/>
              </a:rPr>
              <a:t>үзенчәлекләре</a:t>
            </a:r>
            <a:r>
              <a:rPr lang="ru-RU" sz="1200" b="1" u="sng" dirty="0" err="1" smtClean="0">
                <a:latin typeface="Times New Roman" pitchFamily="18" charset="0"/>
                <a:cs typeface="Times New Roman" pitchFamily="18" charset="0"/>
              </a:rPr>
              <a:t>.</a:t>
            </a:r>
            <a:endParaRPr lang="ru-RU" sz="1200" b="1" u="sng"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Барлык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телләр дә бертигез</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дәрәҗәдә үсмәскә мөмкин.</a:t>
            </a:r>
            <a:r>
              <a:rPr lang="ru-RU" sz="1200" dirty="0" smtClean="0">
                <a:latin typeface="Times New Roman" pitchFamily="18" charset="0"/>
                <a:cs typeface="Times New Roman" pitchFamily="18" charset="0"/>
              </a:rPr>
              <a:t> Берсе </a:t>
            </a:r>
            <a:r>
              <a:rPr lang="ru-RU" sz="1200" dirty="0" err="1" smtClean="0">
                <a:latin typeface="Times New Roman" pitchFamily="18" charset="0"/>
                <a:cs typeface="Times New Roman" pitchFamily="18" charset="0"/>
              </a:rPr>
              <a:t>өстен булырга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телдән үсеш алырга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мөмкин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икенчесе</a:t>
            </a:r>
            <a:r>
              <a:rPr lang="ru-RU" sz="1200" dirty="0" smtClean="0">
                <a:latin typeface="Times New Roman" pitchFamily="18" charset="0"/>
                <a:cs typeface="Times New Roman" pitchFamily="18" charset="0"/>
              </a:rPr>
              <a:t> - </a:t>
            </a:r>
            <a:r>
              <a:rPr lang="ru-RU" sz="1200" dirty="0" err="1" smtClean="0">
                <a:latin typeface="Times New Roman" pitchFamily="18" charset="0"/>
                <a:cs typeface="Times New Roman" pitchFamily="18" charset="0"/>
              </a:rPr>
              <a:t>язмача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Әгәр телләр алдан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ук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куллану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сфералары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буенча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бүленгән булса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мәсәлән, ата-аналарның һәркайсы </a:t>
            </a:r>
            <a:r>
              <a:rPr lang="ru-RU" sz="1200" dirty="0" smtClean="0">
                <a:latin typeface="Times New Roman" pitchFamily="18" charset="0"/>
                <a:cs typeface="Times New Roman" pitchFamily="18" charset="0"/>
              </a:rPr>
              <a:t>«</a:t>
            </a:r>
            <a:r>
              <a:rPr lang="ru-RU" sz="1200" dirty="0" err="1" smtClean="0">
                <a:latin typeface="Times New Roman" pitchFamily="18" charset="0"/>
                <a:cs typeface="Times New Roman" pitchFamily="18" charset="0"/>
              </a:rPr>
              <a:t>бер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зат</a:t>
            </a:r>
            <a:r>
              <a:rPr lang="ru-RU" sz="1200" dirty="0" smtClean="0">
                <a:latin typeface="Times New Roman" pitchFamily="18" charset="0"/>
                <a:cs typeface="Times New Roman" pitchFamily="18" charset="0"/>
              </a:rPr>
              <a:t> - </a:t>
            </a:r>
            <a:r>
              <a:rPr lang="ru-RU" sz="1200" dirty="0" err="1" smtClean="0">
                <a:latin typeface="Times New Roman" pitchFamily="18" charset="0"/>
                <a:cs typeface="Times New Roman" pitchFamily="18" charset="0"/>
              </a:rPr>
              <a:t>бер</a:t>
            </a:r>
            <a:r>
              <a:rPr lang="ru-RU" sz="1200" dirty="0" smtClean="0">
                <a:latin typeface="Times New Roman" pitchFamily="18" charset="0"/>
                <a:cs typeface="Times New Roman" pitchFamily="18" charset="0"/>
              </a:rPr>
              <a:t> тел» </a:t>
            </a:r>
            <a:r>
              <a:rPr lang="ru-RU" sz="1200" dirty="0" err="1" smtClean="0">
                <a:latin typeface="Times New Roman" pitchFamily="18" charset="0"/>
                <a:cs typeface="Times New Roman" pitchFamily="18" charset="0"/>
              </a:rPr>
              <a:t>принцибы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буенча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яшәсә һәм үз телендә генә сөйләшсә</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катнаштырулар</a:t>
            </a:r>
            <a:r>
              <a:rPr lang="ru-RU" sz="1200" dirty="0" smtClean="0">
                <a:latin typeface="Times New Roman" pitchFamily="18" charset="0"/>
                <a:cs typeface="Times New Roman" pitchFamily="18" charset="0"/>
              </a:rPr>
              <a:t> яки </a:t>
            </a:r>
            <a:r>
              <a:rPr lang="ru-RU" sz="1200" dirty="0" err="1" smtClean="0">
                <a:latin typeface="Times New Roman" pitchFamily="18" charset="0"/>
                <a:cs typeface="Times New Roman" pitchFamily="18" charset="0"/>
              </a:rPr>
              <a:t>буталчыклар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булмый</a:t>
            </a:r>
            <a:r>
              <a:rPr lang="ru-RU" sz="1200" dirty="0" smtClean="0">
                <a:latin typeface="Times New Roman" pitchFamily="18" charset="0"/>
                <a:cs typeface="Times New Roman" pitchFamily="18" charset="0"/>
              </a:rPr>
              <a:t>. Бала </a:t>
            </a:r>
            <a:r>
              <a:rPr lang="ru-RU" sz="1200" dirty="0" err="1" smtClean="0">
                <a:latin typeface="Times New Roman" pitchFamily="18" charset="0"/>
                <a:cs typeface="Times New Roman" pitchFamily="18" charset="0"/>
              </a:rPr>
              <a:t>кемгә мөрәҗәгать итәргә икәнен алдан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ук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билгели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Әгәр дә ата-аналар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берьюлы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a:t>
            </a:r>
            <a:r>
              <a:rPr lang="ru-RU" sz="1200" dirty="0" smtClean="0">
                <a:latin typeface="Times New Roman" pitchFamily="18" charset="0"/>
                <a:cs typeface="Times New Roman" pitchFamily="18" charset="0"/>
              </a:rPr>
              <a:t> тел </a:t>
            </a:r>
            <a:r>
              <a:rPr lang="ru-RU" sz="1200" dirty="0" err="1" smtClean="0">
                <a:latin typeface="Times New Roman" pitchFamily="18" charset="0"/>
                <a:cs typeface="Times New Roman" pitchFamily="18" charset="0"/>
              </a:rPr>
              <a:t>куллансалар</a:t>
            </a:r>
            <a:r>
              <a:rPr lang="ru-RU" sz="1200" dirty="0" smtClean="0">
                <a:latin typeface="Times New Roman" pitchFamily="18" charset="0"/>
                <a:cs typeface="Times New Roman" pitchFamily="18" charset="0"/>
              </a:rPr>
              <a:t> - </a:t>
            </a:r>
            <a:r>
              <a:rPr lang="ru-RU" sz="1200" dirty="0" err="1" smtClean="0">
                <a:latin typeface="Times New Roman" pitchFamily="18" charset="0"/>
                <a:cs typeface="Times New Roman" pitchFamily="18" charset="0"/>
              </a:rPr>
              <a:t>кыенлыклар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туарга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мөмкин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Шулай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итеп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катнаш</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әйтелмәләр барлыкка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килә.</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Кемдер</a:t>
            </a:r>
            <a:r>
              <a:rPr lang="ru-RU" sz="1200" dirty="0" smtClean="0">
                <a:latin typeface="Times New Roman" pitchFamily="18" charset="0"/>
                <a:cs typeface="Times New Roman" pitchFamily="18" charset="0"/>
              </a:rPr>
              <a:t> бала </a:t>
            </a:r>
            <a:r>
              <a:rPr lang="ru-RU" sz="1200" dirty="0" err="1" smtClean="0">
                <a:latin typeface="Times New Roman" pitchFamily="18" charset="0"/>
                <a:cs typeface="Times New Roman" pitchFamily="18" charset="0"/>
              </a:rPr>
              <a:t>чакта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ук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телне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дә тиз</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үзләштерә</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Икенчесенә хәтта берсен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дә өйрәнүгә күп вакыт</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кирәк булырга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мөмкин.</a:t>
            </a:r>
            <a:endParaRPr lang="ru-RU" sz="1200" dirty="0">
              <a:latin typeface="Times New Roman" pitchFamily="18" charset="0"/>
              <a:cs typeface="Times New Roman" pitchFamily="18" charset="0"/>
            </a:endParaRPr>
          </a:p>
        </p:txBody>
      </p:sp>
      <p:sp>
        <p:nvSpPr>
          <p:cNvPr id="7" name="Прямоугольник 6"/>
          <p:cNvSpPr/>
          <p:nvPr/>
        </p:nvSpPr>
        <p:spPr>
          <a:xfrm>
            <a:off x="810270" y="3204493"/>
            <a:ext cx="6624736" cy="1015663"/>
          </a:xfrm>
          <a:prstGeom prst="rect">
            <a:avLst/>
          </a:prstGeom>
        </p:spPr>
        <p:txBody>
          <a:bodyPr wrap="square">
            <a:spAutoFit/>
          </a:bodyPr>
          <a:lstStyle/>
          <a:p>
            <a:r>
              <a:rPr lang="ru-RU" sz="1200" b="1" u="sng" dirty="0" err="1" smtClean="0">
                <a:solidFill>
                  <a:srgbClr val="FF0000"/>
                </a:solidFill>
                <a:latin typeface="Times New Roman" pitchFamily="18" charset="0"/>
                <a:cs typeface="Times New Roman" pitchFamily="18" charset="0"/>
              </a:rPr>
              <a:t>Әйт  һәм  күрсәт!</a:t>
            </a:r>
            <a:endParaRPr lang="ru-RU" sz="1200" b="1" u="sng" dirty="0" smtClean="0">
              <a:solidFill>
                <a:srgbClr val="FF0000"/>
              </a:solidFill>
              <a:latin typeface="Times New Roman" pitchFamily="18" charset="0"/>
              <a:cs typeface="Times New Roman" pitchFamily="18" charset="0"/>
            </a:endParaRPr>
          </a:p>
          <a:p>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Ата-аналарга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шуны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истә тотарга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кирәк, әгәр </a:t>
            </a:r>
            <a:r>
              <a:rPr lang="ru-RU" sz="1200" dirty="0" smtClean="0">
                <a:latin typeface="Times New Roman" pitchFamily="18" charset="0"/>
                <a:cs typeface="Times New Roman" pitchFamily="18" charset="0"/>
              </a:rPr>
              <a:t>бала </a:t>
            </a:r>
            <a:r>
              <a:rPr lang="ru-RU" sz="1200" dirty="0" err="1" smtClean="0">
                <a:latin typeface="Times New Roman" pitchFamily="18" charset="0"/>
                <a:cs typeface="Times New Roman" pitchFamily="18" charset="0"/>
              </a:rPr>
              <a:t>һәр телдән </a:t>
            </a:r>
            <a:r>
              <a:rPr lang="ru-RU" sz="1200" dirty="0" smtClean="0">
                <a:latin typeface="Times New Roman" pitchFamily="18" charset="0"/>
                <a:cs typeface="Times New Roman" pitchFamily="18" charset="0"/>
              </a:rPr>
              <a:t>бары тик </a:t>
            </a:r>
            <a:r>
              <a:rPr lang="ru-RU" sz="1200" dirty="0" err="1" smtClean="0">
                <a:latin typeface="Times New Roman" pitchFamily="18" charset="0"/>
                <a:cs typeface="Times New Roman" pitchFamily="18" charset="0"/>
              </a:rPr>
              <a:t>җиңел сүзләр генә сайлый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икән </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дөрес түгел</a:t>
            </a:r>
            <a:r>
              <a:rPr lang="ru-RU" sz="1200" dirty="0" smtClean="0">
                <a:latin typeface="Times New Roman" pitchFamily="18" charset="0"/>
                <a:cs typeface="Times New Roman" pitchFamily="18" charset="0"/>
              </a:rPr>
              <a:t>. Ике тел </a:t>
            </a:r>
            <a:r>
              <a:rPr lang="ru-RU" sz="1200" dirty="0" err="1" smtClean="0">
                <a:latin typeface="Times New Roman" pitchFamily="18" charset="0"/>
                <a:cs typeface="Times New Roman" pitchFamily="18" charset="0"/>
              </a:rPr>
              <a:t>арасындагы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көчле </a:t>
            </a:r>
            <a:r>
              <a:rPr lang="ru-RU" sz="1200" dirty="0" smtClean="0">
                <a:latin typeface="Times New Roman" pitchFamily="18" charset="0"/>
                <a:cs typeface="Times New Roman" pitchFamily="18" charset="0"/>
              </a:rPr>
              <a:t>контраст, </a:t>
            </a:r>
            <a:r>
              <a:rPr lang="ru-RU" sz="1200" dirty="0" err="1" smtClean="0">
                <a:latin typeface="Times New Roman" pitchFamily="18" charset="0"/>
                <a:cs typeface="Times New Roman" pitchFamily="18" charset="0"/>
              </a:rPr>
              <a:t>өстенлек иткән сүзнең аерым</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әйтелүе </a:t>
            </a:r>
            <a:r>
              <a:rPr lang="ru-RU" sz="1200" dirty="0" smtClean="0">
                <a:latin typeface="Times New Roman" pitchFamily="18" charset="0"/>
                <a:cs typeface="Times New Roman" pitchFamily="18" charset="0"/>
              </a:rPr>
              <a:t>яки </a:t>
            </a:r>
            <a:r>
              <a:rPr lang="ru-RU" sz="1200" dirty="0" err="1" smtClean="0">
                <a:latin typeface="Times New Roman" pitchFamily="18" charset="0"/>
                <a:cs typeface="Times New Roman" pitchFamily="18" charset="0"/>
              </a:rPr>
              <a:t>ниндидер</a:t>
            </a:r>
            <a:r>
              <a:rPr lang="ru-RU" sz="1200" dirty="0" smtClean="0">
                <a:latin typeface="Times New Roman" pitchFamily="18" charset="0"/>
                <a:cs typeface="Times New Roman" pitchFamily="18" charset="0"/>
              </a:rPr>
              <a:t> предметны яки </a:t>
            </a:r>
            <a:r>
              <a:rPr lang="ru-RU" sz="1200" dirty="0" err="1" smtClean="0">
                <a:latin typeface="Times New Roman" pitchFamily="18" charset="0"/>
                <a:cs typeface="Times New Roman" pitchFamily="18" charset="0"/>
              </a:rPr>
              <a:t>күренешне күргәч язылуы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күренеп </a:t>
            </a:r>
            <a:r>
              <a:rPr lang="ru-RU" sz="1200" dirty="0" smtClean="0">
                <a:latin typeface="Times New Roman" pitchFamily="18" charset="0"/>
                <a:cs typeface="Times New Roman" pitchFamily="18" charset="0"/>
              </a:rPr>
              <a:t>тора.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ассоциатив</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рәт.</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Шулай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итеп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баланың миендә нык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бәйләнеш урнаша</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p:txBody>
      </p:sp>
      <p:sp>
        <p:nvSpPr>
          <p:cNvPr id="8" name="Прямоугольник 7"/>
          <p:cNvSpPr/>
          <p:nvPr/>
        </p:nvSpPr>
        <p:spPr>
          <a:xfrm>
            <a:off x="738262" y="4284613"/>
            <a:ext cx="6696744" cy="1938992"/>
          </a:xfrm>
          <a:prstGeom prst="rect">
            <a:avLst/>
          </a:prstGeom>
        </p:spPr>
        <p:txBody>
          <a:bodyPr wrap="square">
            <a:spAutoFit/>
          </a:bodyPr>
          <a:lstStyle/>
          <a:p>
            <a:r>
              <a:rPr lang="ru-RU" sz="1200" b="1" dirty="0" err="1" smtClean="0">
                <a:solidFill>
                  <a:srgbClr val="FF0000"/>
                </a:solidFill>
                <a:latin typeface="Times New Roman" pitchFamily="18" charset="0"/>
                <a:cs typeface="Times New Roman" pitchFamily="18" charset="0"/>
              </a:rPr>
              <a:t>Бергә </a:t>
            </a:r>
            <a:r>
              <a:rPr lang="ru-RU" sz="1200" b="1" dirty="0" smtClean="0">
                <a:solidFill>
                  <a:srgbClr val="FF0000"/>
                </a:solidFill>
                <a:latin typeface="Times New Roman" pitchFamily="18" charset="0"/>
                <a:cs typeface="Times New Roman" pitchFamily="18" charset="0"/>
              </a:rPr>
              <a:t>яки </a:t>
            </a:r>
            <a:r>
              <a:rPr lang="ru-RU" sz="1200" b="1" dirty="0" err="1" smtClean="0">
                <a:solidFill>
                  <a:srgbClr val="FF0000"/>
                </a:solidFill>
                <a:latin typeface="Times New Roman" pitchFamily="18" charset="0"/>
                <a:cs typeface="Times New Roman" pitchFamily="18" charset="0"/>
              </a:rPr>
              <a:t>аерым</a:t>
            </a:r>
            <a:r>
              <a:rPr lang="ru-RU" sz="1200" b="1" dirty="0" smtClean="0">
                <a:solidFill>
                  <a:srgbClr val="FF0000"/>
                </a:solidFill>
                <a:latin typeface="Times New Roman" pitchFamily="18" charset="0"/>
                <a:cs typeface="Times New Roman" pitchFamily="18" charset="0"/>
              </a:rPr>
              <a:t>?  </a:t>
            </a:r>
          </a:p>
          <a:p>
            <a:r>
              <a:rPr lang="ru-RU" sz="1200" dirty="0" smtClean="0">
                <a:latin typeface="Times New Roman" pitchFamily="18" charset="0"/>
                <a:cs typeface="Times New Roman" pitchFamily="18" charset="0"/>
              </a:rPr>
              <a:t>  Ике </a:t>
            </a:r>
            <a:r>
              <a:rPr lang="ru-RU" sz="1200" dirty="0" err="1" smtClean="0">
                <a:latin typeface="Times New Roman" pitchFamily="18" charset="0"/>
                <a:cs typeface="Times New Roman" pitchFamily="18" charset="0"/>
              </a:rPr>
              <a:t>телле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гаиләләрдә тәрбияләнгән балалар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олыгайгач</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телләр белүнең төрле дәрәҗәсен табарга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мөмкин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Әйе, 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аларны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аралашканда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катнаштырмаска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мөмкин, ләкин кайвакыт</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конструкцияләрнең </a:t>
            </a:r>
            <a:r>
              <a:rPr lang="ru-RU" sz="1200" dirty="0" smtClean="0">
                <a:latin typeface="Times New Roman" pitchFamily="18" charset="0"/>
                <a:cs typeface="Times New Roman" pitchFamily="18" charset="0"/>
              </a:rPr>
              <a:t>башка </a:t>
            </a:r>
            <a:r>
              <a:rPr lang="ru-RU" sz="1200" dirty="0" err="1" smtClean="0">
                <a:latin typeface="Times New Roman" pitchFamily="18" charset="0"/>
                <a:cs typeface="Times New Roman" pitchFamily="18" charset="0"/>
              </a:rPr>
              <a:t>телдән алынган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кайбер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өстәлгән сүзләр дә сизелә</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Кайчакта</a:t>
            </a:r>
            <a:r>
              <a:rPr lang="ru-RU" sz="1200" dirty="0" smtClean="0">
                <a:latin typeface="Times New Roman" pitchFamily="18" charset="0"/>
                <a:cs typeface="Times New Roman" pitchFamily="18" charset="0"/>
              </a:rPr>
              <a:t> бала </a:t>
            </a:r>
            <a:r>
              <a:rPr lang="ru-RU" sz="1200" dirty="0" err="1" smtClean="0">
                <a:latin typeface="Times New Roman" pitchFamily="18" charset="0"/>
                <a:cs typeface="Times New Roman" pitchFamily="18" charset="0"/>
              </a:rPr>
              <a:t>әйберләрнең берничә атамасын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гына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истә калдыра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 менә тулы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бер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җөмләне формалаштыру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аңа кыен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Әмма әнигә һәм әтигә баланы</a:t>
            </a:r>
            <a:r>
              <a:rPr lang="ru-RU" sz="1200" dirty="0" smtClean="0">
                <a:latin typeface="Times New Roman" pitchFamily="18" charset="0"/>
                <a:cs typeface="Times New Roman" pitchFamily="18" charset="0"/>
              </a:rPr>
              <a:t> теге яки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сүзне ничек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дөрес әйтергә икәнен аңлатырга кирәк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телне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ничек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үзләштерергә ярдәм итәргә</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Өйдә татарча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сөйләшү мөһим.</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синең гаиләңдә кагыйдә булсын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туганнары</a:t>
            </a:r>
            <a:r>
              <a:rPr lang="ru-RU" sz="1200" dirty="0" smtClean="0">
                <a:latin typeface="Times New Roman" pitchFamily="18" charset="0"/>
                <a:cs typeface="Times New Roman" pitchFamily="18" charset="0"/>
              </a:rPr>
              <a:t> да, </a:t>
            </a:r>
            <a:r>
              <a:rPr lang="ru-RU" sz="1200" dirty="0" err="1" smtClean="0">
                <a:latin typeface="Times New Roman" pitchFamily="18" charset="0"/>
                <a:cs typeface="Times New Roman" pitchFamily="18" charset="0"/>
              </a:rPr>
              <a:t>дуслары</a:t>
            </a:r>
            <a:r>
              <a:rPr lang="ru-RU" sz="1200" dirty="0" smtClean="0">
                <a:latin typeface="Times New Roman" pitchFamily="18" charset="0"/>
                <a:cs typeface="Times New Roman" pitchFamily="18" charset="0"/>
              </a:rPr>
              <a:t> да </a:t>
            </a:r>
            <a:r>
              <a:rPr lang="ru-RU" sz="1200" dirty="0" err="1" smtClean="0">
                <a:latin typeface="Times New Roman" pitchFamily="18" charset="0"/>
                <a:cs typeface="Times New Roman" pitchFamily="18" charset="0"/>
              </a:rPr>
              <a:t>якласын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бакчасында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икетеллелек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һәм тәрбиячеләр турындагы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вәзгыятьне аңлат.</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Сүзлек запасын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даими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киңәйтеп, сөйләмеңне катлауландырып</a:t>
            </a:r>
            <a:r>
              <a:rPr lang="ru-RU" sz="1200" dirty="0" smtClean="0">
                <a:latin typeface="Times New Roman" pitchFamily="18" charset="0"/>
                <a:cs typeface="Times New Roman" pitchFamily="18" charset="0"/>
              </a:rPr>
              <a:t> тор, бала </a:t>
            </a:r>
            <a:r>
              <a:rPr lang="ru-RU" sz="1200" dirty="0" err="1" smtClean="0">
                <a:latin typeface="Times New Roman" pitchFamily="18" charset="0"/>
                <a:cs typeface="Times New Roman" pitchFamily="18" charset="0"/>
              </a:rPr>
              <a:t>күп кенә яңа сүзләр һәм конструкцияләр өйрәнә алачак</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p:txBody>
      </p:sp>
      <p:sp>
        <p:nvSpPr>
          <p:cNvPr id="9" name="Прямоугольник 8"/>
          <p:cNvSpPr/>
          <p:nvPr/>
        </p:nvSpPr>
        <p:spPr>
          <a:xfrm>
            <a:off x="810270" y="6228829"/>
            <a:ext cx="6381402" cy="2492990"/>
          </a:xfrm>
          <a:prstGeom prst="rect">
            <a:avLst/>
          </a:prstGeom>
        </p:spPr>
        <p:txBody>
          <a:bodyPr wrap="square">
            <a:spAutoFit/>
          </a:bodyPr>
          <a:lstStyle/>
          <a:p>
            <a:r>
              <a:rPr lang="ru-RU" sz="1200" b="1" dirty="0" err="1" smtClean="0">
                <a:latin typeface="Times New Roman" pitchFamily="18" charset="0"/>
                <a:cs typeface="Times New Roman" pitchFamily="18" charset="0"/>
              </a:rPr>
              <a:t>Эзлеклелек</a:t>
            </a:r>
            <a:endParaRPr lang="ru-RU" sz="1200" b="1"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Нинди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генә аралашу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формасын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сайласагыз</a:t>
            </a:r>
            <a:r>
              <a:rPr lang="ru-RU" sz="1200" dirty="0" smtClean="0">
                <a:latin typeface="Times New Roman" pitchFamily="18" charset="0"/>
                <a:cs typeface="Times New Roman" pitchFamily="18" charset="0"/>
              </a:rPr>
              <a:t> да, </a:t>
            </a:r>
            <a:r>
              <a:rPr lang="ru-RU" sz="1200" dirty="0" err="1" smtClean="0">
                <a:latin typeface="Times New Roman" pitchFamily="18" charset="0"/>
                <a:cs typeface="Times New Roman" pitchFamily="18" charset="0"/>
              </a:rPr>
              <a:t>аны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даими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рәвештә күзәтегез.</a:t>
            </a:r>
            <a:r>
              <a:rPr lang="ru-RU" sz="1200" dirty="0" smtClean="0">
                <a:latin typeface="Times New Roman" pitchFamily="18" charset="0"/>
                <a:cs typeface="Times New Roman" pitchFamily="18" charset="0"/>
              </a:rPr>
              <a:t> Бала </a:t>
            </a:r>
            <a:r>
              <a:rPr lang="ru-RU" sz="1200" dirty="0" err="1" smtClean="0">
                <a:latin typeface="Times New Roman" pitchFamily="18" charset="0"/>
                <a:cs typeface="Times New Roman" pitchFamily="18" charset="0"/>
              </a:rPr>
              <a:t>даими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аралашуга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күнеккәннән соң</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ата-аналарның тәртип бозуы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кагыйдә буларак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баланың күңеленә шом</a:t>
            </a:r>
            <a:r>
              <a:rPr lang="ru-RU" sz="1200" dirty="0" smtClean="0">
                <a:latin typeface="Times New Roman" pitchFamily="18" charset="0"/>
                <a:cs typeface="Times New Roman" pitchFamily="18" charset="0"/>
              </a:rPr>
              <a:t> сала.</a:t>
            </a:r>
          </a:p>
          <a:p>
            <a:r>
              <a:rPr lang="ru-RU" sz="1200"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Хатирәлек.</a:t>
            </a:r>
            <a:endParaRPr lang="ru-RU" sz="1200" b="1" dirty="0" smtClean="0">
              <a:latin typeface="Times New Roman" pitchFamily="18" charset="0"/>
              <a:cs typeface="Times New Roman" pitchFamily="18" charset="0"/>
            </a:endParaRPr>
          </a:p>
          <a:p>
            <a:r>
              <a:rPr lang="ru-RU" sz="1200" b="1"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балаларга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кыйммәтле уенчыклар</a:t>
            </a:r>
            <a:r>
              <a:rPr lang="ru-RU" sz="1200" dirty="0" smtClean="0">
                <a:latin typeface="Times New Roman" pitchFamily="18" charset="0"/>
                <a:cs typeface="Times New Roman" pitchFamily="18" charset="0"/>
              </a:rPr>
              <a:t> яки </a:t>
            </a:r>
            <a:r>
              <a:rPr lang="ru-RU" sz="1200" dirty="0" err="1" smtClean="0">
                <a:latin typeface="Times New Roman" pitchFamily="18" charset="0"/>
                <a:cs typeface="Times New Roman" pitchFamily="18" charset="0"/>
              </a:rPr>
              <a:t>аерым</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җайланмалар кирәк дигәнне аңлатмый</a:t>
            </a:r>
            <a:r>
              <a:rPr lang="ru-RU" sz="1200" dirty="0" smtClean="0">
                <a:latin typeface="Times New Roman" pitchFamily="18" charset="0"/>
                <a:cs typeface="Times New Roman" pitchFamily="18" charset="0"/>
              </a:rPr>
              <a:t>, тик </a:t>
            </a:r>
            <a:r>
              <a:rPr lang="ru-RU" sz="1200" dirty="0" err="1" smtClean="0">
                <a:latin typeface="Times New Roman" pitchFamily="18" charset="0"/>
                <a:cs typeface="Times New Roman" pitchFamily="18" charset="0"/>
              </a:rPr>
              <a:t>аларга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җырлар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әкиятләр һәм </a:t>
            </a:r>
            <a:r>
              <a:rPr lang="ru-RU" sz="1200" dirty="0" smtClean="0">
                <a:latin typeface="Times New Roman" pitchFamily="18" charset="0"/>
                <a:cs typeface="Times New Roman" pitchFamily="18" charset="0"/>
              </a:rPr>
              <a:t>башка лингвистик </a:t>
            </a:r>
            <a:r>
              <a:rPr lang="ru-RU" sz="1200" dirty="0" err="1" smtClean="0">
                <a:latin typeface="Times New Roman" pitchFamily="18" charset="0"/>
                <a:cs typeface="Times New Roman" pitchFamily="18" charset="0"/>
              </a:rPr>
              <a:t>стимуллар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кирәк</a:t>
            </a:r>
            <a:r>
              <a:rPr lang="ru-RU" sz="1200"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Балаларның ихтыяҗы беренче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урында</a:t>
            </a:r>
            <a:r>
              <a:rPr lang="ru-RU" sz="1200" b="1" dirty="0" smtClean="0">
                <a:latin typeface="Times New Roman" pitchFamily="18" charset="0"/>
                <a:cs typeface="Times New Roman" pitchFamily="18" charset="0"/>
              </a:rPr>
              <a:t>.</a:t>
            </a:r>
          </a:p>
          <a:p>
            <a:r>
              <a:rPr lang="ru-RU" sz="1200" b="1"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Шулай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эшләгез.</a:t>
            </a:r>
            <a:r>
              <a:rPr lang="ru-RU" sz="1200" dirty="0" smtClean="0">
                <a:latin typeface="Times New Roman" pitchFamily="18" charset="0"/>
                <a:cs typeface="Times New Roman" pitchFamily="18" charset="0"/>
              </a:rPr>
              <a:t> Бала </a:t>
            </a:r>
            <a:r>
              <a:rPr lang="ru-RU" sz="1200" dirty="0" err="1" smtClean="0">
                <a:latin typeface="Times New Roman" pitchFamily="18" charset="0"/>
                <a:cs typeface="Times New Roman" pitchFamily="18" charset="0"/>
              </a:rPr>
              <a:t>үзе ике</a:t>
            </a:r>
            <a:r>
              <a:rPr lang="ru-RU" sz="1200" dirty="0" smtClean="0">
                <a:latin typeface="Times New Roman" pitchFamily="18" charset="0"/>
                <a:cs typeface="Times New Roman" pitchFamily="18" charset="0"/>
              </a:rPr>
              <a:t> яки </a:t>
            </a:r>
            <a:r>
              <a:rPr lang="ru-RU" sz="1200" dirty="0" err="1" smtClean="0">
                <a:latin typeface="Times New Roman" pitchFamily="18" charset="0"/>
                <a:cs typeface="Times New Roman" pitchFamily="18" charset="0"/>
              </a:rPr>
              <a:t>аннан</a:t>
            </a:r>
            <a:r>
              <a:rPr lang="ru-RU" sz="1200" dirty="0" smtClean="0">
                <a:latin typeface="Times New Roman" pitchFamily="18" charset="0"/>
                <a:cs typeface="Times New Roman" pitchFamily="18" charset="0"/>
              </a:rPr>
              <a:t> да </a:t>
            </a:r>
            <a:r>
              <a:rPr lang="ru-RU" sz="1200" dirty="0" err="1" smtClean="0">
                <a:latin typeface="Times New Roman" pitchFamily="18" charset="0"/>
                <a:cs typeface="Times New Roman" pitchFamily="18" charset="0"/>
              </a:rPr>
              <a:t>күбрәк телдә сөйләшергә тели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Аларны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һич кенә дә "күрсәтү"гә куймагыз</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балаларны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борчый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һәм </a:t>
            </a:r>
            <a:r>
              <a:rPr lang="ru-RU" sz="1200" dirty="0" smtClean="0">
                <a:latin typeface="Times New Roman" pitchFamily="18" charset="0"/>
                <a:cs typeface="Times New Roman" pitchFamily="18" charset="0"/>
              </a:rPr>
              <a:t>башка </a:t>
            </a:r>
            <a:r>
              <a:rPr lang="ru-RU" sz="1200" dirty="0" err="1" smtClean="0">
                <a:latin typeface="Times New Roman" pitchFamily="18" charset="0"/>
                <a:cs typeface="Times New Roman" pitchFamily="18" charset="0"/>
              </a:rPr>
              <a:t>балалардан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аермалы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буларак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аларны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артык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кабарта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Икетеллелек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гаилә тормышының табигый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һәм күзгә ташланмый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торган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өлешенә әйләнсен өчен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бөтен көчегезне куеп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карагыз</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шул</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вакытта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сезнең балаларыгыз</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ике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телгә дә мәхәббәт белән үсәчәк</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p:txBody>
      </p:sp>
      <p:sp>
        <p:nvSpPr>
          <p:cNvPr id="10" name="Прямоугольник 9"/>
          <p:cNvSpPr/>
          <p:nvPr/>
        </p:nvSpPr>
        <p:spPr>
          <a:xfrm>
            <a:off x="810270" y="252165"/>
            <a:ext cx="6408712" cy="369332"/>
          </a:xfrm>
          <a:prstGeom prst="rect">
            <a:avLst/>
          </a:prstGeom>
        </p:spPr>
        <p:txBody>
          <a:bodyPr wrap="square">
            <a:spAutoFit/>
          </a:bodyPr>
          <a:lstStyle/>
          <a:p>
            <a:r>
              <a:rPr lang="ru-RU" sz="1800" b="1" dirty="0" err="1" smtClean="0">
                <a:solidFill>
                  <a:srgbClr val="FF0000"/>
                </a:solidFill>
                <a:latin typeface="Times New Roman" pitchFamily="18" charset="0"/>
                <a:cs typeface="Times New Roman" pitchFamily="18" charset="0"/>
              </a:rPr>
              <a:t>Ата-аналар</a:t>
            </a:r>
            <a:r>
              <a:rPr lang="ru-RU" sz="1800" b="1" dirty="0" smtClean="0">
                <a:solidFill>
                  <a:srgbClr val="FF0000"/>
                </a:solidFill>
                <a:latin typeface="Times New Roman" pitchFamily="18" charset="0"/>
                <a:cs typeface="Times New Roman" pitchFamily="18" charset="0"/>
              </a:rPr>
              <a:t> </a:t>
            </a:r>
            <a:r>
              <a:rPr lang="ru-RU" sz="1800" b="1" dirty="0" err="1" smtClean="0">
                <a:solidFill>
                  <a:srgbClr val="FF0000"/>
                </a:solidFill>
                <a:latin typeface="Times New Roman" pitchFamily="18" charset="0"/>
                <a:cs typeface="Times New Roman" pitchFamily="18" charset="0"/>
              </a:rPr>
              <a:t>өчен </a:t>
            </a:r>
            <a:r>
              <a:rPr lang="ru-RU" sz="1800" b="1" dirty="0" smtClean="0">
                <a:solidFill>
                  <a:srgbClr val="FF0000"/>
                </a:solidFill>
                <a:latin typeface="Times New Roman" pitchFamily="18" charset="0"/>
                <a:cs typeface="Times New Roman" pitchFamily="18" charset="0"/>
              </a:rPr>
              <a:t>консультация «Бала </a:t>
            </a:r>
            <a:r>
              <a:rPr lang="ru-RU" sz="1800" b="1" dirty="0" err="1" smtClean="0">
                <a:solidFill>
                  <a:srgbClr val="FF0000"/>
                </a:solidFill>
                <a:latin typeface="Times New Roman" pitchFamily="18" charset="0"/>
                <a:cs typeface="Times New Roman" pitchFamily="18" charset="0"/>
              </a:rPr>
              <a:t>икетелле</a:t>
            </a:r>
            <a:r>
              <a:rPr lang="ru-RU" sz="1800" b="1" dirty="0" smtClean="0">
                <a:solidFill>
                  <a:srgbClr val="FF0000"/>
                </a:solidFill>
                <a:latin typeface="Times New Roman" pitchFamily="18" charset="0"/>
                <a:cs typeface="Times New Roman" pitchFamily="18" charset="0"/>
              </a:rPr>
              <a:t> </a:t>
            </a:r>
            <a:r>
              <a:rPr lang="ru-RU" sz="1800" b="1" dirty="0" err="1" smtClean="0">
                <a:solidFill>
                  <a:srgbClr val="FF0000"/>
                </a:solidFill>
                <a:latin typeface="Times New Roman" pitchFamily="18" charset="0"/>
                <a:cs typeface="Times New Roman" pitchFamily="18" charset="0"/>
              </a:rPr>
              <a:t>гаиләдә </a:t>
            </a:r>
            <a:r>
              <a:rPr lang="ru-RU" sz="1800" b="1" dirty="0" smtClean="0">
                <a:solidFill>
                  <a:srgbClr val="FF0000"/>
                </a:solidFill>
                <a:latin typeface="Times New Roman" pitchFamily="18" charset="0"/>
                <a:cs typeface="Times New Roman" pitchFamily="18" charset="0"/>
              </a:rPr>
              <a:t>"</a:t>
            </a:r>
            <a:endParaRPr lang="ru-RU" sz="1800" b="1" dirty="0">
              <a:solidFill>
                <a:srgbClr val="FF0000"/>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70310" y="2772445"/>
            <a:ext cx="6048672" cy="23040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1400" dirty="0" smtClean="0">
                <a:latin typeface="Times New Roman" pitchFamily="18" charset="0"/>
                <a:cs typeface="Times New Roman" pitchFamily="18" charset="0"/>
              </a:rPr>
              <a:t>Национальные праздники всегда окружены особой атмосферой, необычными традициями и интересными, глубокими обычаями, уходящими в глубь веков. Во многих странах 21 марта отмечают праздник </a:t>
            </a:r>
            <a:r>
              <a:rPr lang="ru-RU" sz="1400" dirty="0" err="1" smtClean="0">
                <a:latin typeface="Times New Roman" pitchFamily="18" charset="0"/>
                <a:cs typeface="Times New Roman" pitchFamily="18" charset="0"/>
              </a:rPr>
              <a:t>Навруз</a:t>
            </a:r>
            <a:r>
              <a:rPr lang="ru-RU" sz="1400" dirty="0" smtClean="0">
                <a:latin typeface="Times New Roman" pitchFamily="18" charset="0"/>
                <a:cs typeface="Times New Roman" pitchFamily="18" charset="0"/>
              </a:rPr>
              <a:t>, зародившийся еще до нашей эры и связанный с приходом весны. Он совпадает с датой весеннего равноденствия — событием, при котором световой день равняется ночи.</a:t>
            </a:r>
          </a:p>
          <a:p>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Навруз</a:t>
            </a:r>
            <a:r>
              <a:rPr lang="ru-RU" sz="1400" dirty="0" smtClean="0">
                <a:latin typeface="Times New Roman" pitchFamily="18" charset="0"/>
                <a:cs typeface="Times New Roman" pitchFamily="18" charset="0"/>
              </a:rPr>
              <a:t>» в переводе с персидского языка «новый день».</a:t>
            </a:r>
          </a:p>
          <a:p>
            <a:r>
              <a:rPr lang="ru-RU" sz="1400" dirty="0" smtClean="0">
                <a:latin typeface="Times New Roman" pitchFamily="18" charset="0"/>
                <a:cs typeface="Times New Roman" pitchFamily="18" charset="0"/>
              </a:rPr>
              <a:t> В 2013 году ЮНЕСКО включило праздник в Список нематериального культурного наследия человечества под наименованием «Международный день </a:t>
            </a:r>
            <a:r>
              <a:rPr lang="ru-RU" sz="1400" dirty="0" err="1" smtClean="0">
                <a:latin typeface="Times New Roman" pitchFamily="18" charset="0"/>
                <a:cs typeface="Times New Roman" pitchFamily="18" charset="0"/>
              </a:rPr>
              <a:t>Навруз</a:t>
            </a:r>
            <a:r>
              <a:rPr lang="ru-RU" sz="1400" dirty="0" smtClean="0">
                <a:latin typeface="Times New Roman" pitchFamily="18" charset="0"/>
                <a:cs typeface="Times New Roman" pitchFamily="18" charset="0"/>
              </a:rPr>
              <a:t>».</a:t>
            </a:r>
          </a:p>
          <a:p>
            <a:endParaRPr lang="ru-RU" dirty="0"/>
          </a:p>
        </p:txBody>
      </p:sp>
      <p:sp>
        <p:nvSpPr>
          <p:cNvPr id="5" name="TextBox 4"/>
          <p:cNvSpPr txBox="1"/>
          <p:nvPr/>
        </p:nvSpPr>
        <p:spPr>
          <a:xfrm>
            <a:off x="1026294" y="756221"/>
            <a:ext cx="6300000" cy="181588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sz="1400" dirty="0" smtClean="0"/>
              <a:t>Милли </a:t>
            </a:r>
            <a:r>
              <a:rPr lang="ru-RU" sz="1400" dirty="0" err="1" smtClean="0"/>
              <a:t>бәйрәмнәр һәрвакыт аерым</a:t>
            </a:r>
            <a:r>
              <a:rPr lang="ru-RU" sz="1400" dirty="0" smtClean="0"/>
              <a:t> атмосфера, </a:t>
            </a:r>
            <a:r>
              <a:rPr lang="ru-RU" sz="1400" dirty="0" err="1" smtClean="0"/>
              <a:t>гадәти булмаган</a:t>
            </a:r>
            <a:r>
              <a:rPr lang="ru-RU" sz="1400" dirty="0" smtClean="0"/>
              <a:t> </a:t>
            </a:r>
            <a:r>
              <a:rPr lang="ru-RU" sz="1400" dirty="0" err="1" smtClean="0"/>
              <a:t>традицияләр һәм гасырлар</a:t>
            </a:r>
            <a:r>
              <a:rPr lang="ru-RU" sz="1400" dirty="0" smtClean="0"/>
              <a:t> </a:t>
            </a:r>
            <a:r>
              <a:rPr lang="ru-RU" sz="1400" dirty="0" err="1" smtClean="0"/>
              <a:t>тирәнлегенә китүче кызыклы</a:t>
            </a:r>
            <a:r>
              <a:rPr lang="ru-RU" sz="1400" dirty="0" smtClean="0"/>
              <a:t>, </a:t>
            </a:r>
            <a:r>
              <a:rPr lang="ru-RU" sz="1400" dirty="0" err="1" smtClean="0"/>
              <a:t>тирән гореф-гадәтләр белән әйләндереп алынган</a:t>
            </a:r>
            <a:r>
              <a:rPr lang="ru-RU" sz="1400" dirty="0" smtClean="0"/>
              <a:t>. </a:t>
            </a:r>
            <a:r>
              <a:rPr lang="ru-RU" sz="1400" dirty="0" err="1" smtClean="0">
                <a:latin typeface="Times New Roman" pitchFamily="18" charset="0"/>
                <a:cs typeface="Times New Roman" pitchFamily="18" charset="0"/>
              </a:rPr>
              <a:t>Күп кенә илләрдә </a:t>
            </a:r>
            <a:r>
              <a:rPr lang="ru-RU" sz="1400" dirty="0" smtClean="0">
                <a:latin typeface="Times New Roman" pitchFamily="18" charset="0"/>
                <a:cs typeface="Times New Roman" pitchFamily="18" charset="0"/>
              </a:rPr>
              <a:t>21 </a:t>
            </a:r>
            <a:r>
              <a:rPr lang="ru-RU" sz="1400" dirty="0" err="1" smtClean="0">
                <a:latin typeface="Times New Roman" pitchFamily="18" charset="0"/>
                <a:cs typeface="Times New Roman" pitchFamily="18" charset="0"/>
              </a:rPr>
              <a:t>мартта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безнең эрага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кадәр барлыкка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килгән һәм </a:t>
            </a:r>
            <a:r>
              <a:rPr lang="ru-RU" sz="1400" dirty="0" smtClean="0">
                <a:latin typeface="Times New Roman" pitchFamily="18" charset="0"/>
                <a:cs typeface="Times New Roman" pitchFamily="18" charset="0"/>
              </a:rPr>
              <a:t>яз </a:t>
            </a:r>
            <a:r>
              <a:rPr lang="ru-RU" sz="1400" dirty="0" err="1" smtClean="0">
                <a:latin typeface="Times New Roman" pitchFamily="18" charset="0"/>
                <a:cs typeface="Times New Roman" pitchFamily="18" charset="0"/>
              </a:rPr>
              <a:t>килү белән бәйле Нәүрүз бәйрәме билгеләп үтелә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язгы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көн белән төн тигезлеге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датасына</a:t>
            </a:r>
            <a:r>
              <a:rPr lang="ru-RU" sz="1400" dirty="0" smtClean="0">
                <a:latin typeface="Times New Roman" pitchFamily="18" charset="0"/>
                <a:cs typeface="Times New Roman" pitchFamily="18" charset="0"/>
              </a:rPr>
              <a:t> туры </a:t>
            </a:r>
            <a:r>
              <a:rPr lang="ru-RU" sz="1400" dirty="0" err="1" smtClean="0">
                <a:latin typeface="Times New Roman" pitchFamily="18" charset="0"/>
                <a:cs typeface="Times New Roman" pitchFamily="18" charset="0"/>
              </a:rPr>
              <a:t>килгән  вакыйга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якты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көн төнгә тигез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дигәнне аңлата </a:t>
            </a:r>
            <a:r>
              <a:rPr lang="ru-RU" sz="1400" dirty="0" smtClean="0">
                <a:latin typeface="Times New Roman" pitchFamily="18" charset="0"/>
                <a:cs typeface="Times New Roman" pitchFamily="18" charset="0"/>
              </a:rPr>
              <a:t>."</a:t>
            </a:r>
            <a:r>
              <a:rPr lang="ru-RU" sz="1400" dirty="0" err="1" smtClean="0">
                <a:latin typeface="Times New Roman" pitchFamily="18" charset="0"/>
                <a:cs typeface="Times New Roman" pitchFamily="18" charset="0"/>
              </a:rPr>
              <a:t>Нәүрүз </a:t>
            </a:r>
            <a:r>
              <a:rPr lang="ru-RU" sz="1400" dirty="0" smtClean="0">
                <a:latin typeface="Times New Roman" pitchFamily="18" charset="0"/>
                <a:cs typeface="Times New Roman" pitchFamily="18" charset="0"/>
              </a:rPr>
              <a:t>«фарсы </a:t>
            </a:r>
            <a:r>
              <a:rPr lang="ru-RU" sz="1400" dirty="0" err="1" smtClean="0">
                <a:latin typeface="Times New Roman" pitchFamily="18" charset="0"/>
                <a:cs typeface="Times New Roman" pitchFamily="18" charset="0"/>
              </a:rPr>
              <a:t>теленнән</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Яңа көн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дип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тәрҗемә ителә</a:t>
            </a:r>
            <a:r>
              <a:rPr lang="ru-RU" sz="1400" dirty="0" smtClean="0">
                <a:latin typeface="Times New Roman" pitchFamily="18" charset="0"/>
                <a:cs typeface="Times New Roman" pitchFamily="18" charset="0"/>
              </a:rPr>
              <a:t>. 2013 </a:t>
            </a:r>
            <a:r>
              <a:rPr lang="ru-RU" sz="1400" dirty="0" err="1" smtClean="0">
                <a:latin typeface="Times New Roman" pitchFamily="18" charset="0"/>
                <a:cs typeface="Times New Roman" pitchFamily="18" charset="0"/>
              </a:rPr>
              <a:t>елда</a:t>
            </a:r>
            <a:r>
              <a:rPr lang="ru-RU" sz="1400" dirty="0" smtClean="0">
                <a:latin typeface="Times New Roman" pitchFamily="18" charset="0"/>
                <a:cs typeface="Times New Roman" pitchFamily="18" charset="0"/>
              </a:rPr>
              <a:t> ЮНЕСКО </a:t>
            </a:r>
            <a:r>
              <a:rPr lang="ru-RU" sz="1400" dirty="0" err="1" smtClean="0">
                <a:latin typeface="Times New Roman" pitchFamily="18" charset="0"/>
                <a:cs typeface="Times New Roman" pitchFamily="18" charset="0"/>
              </a:rPr>
              <a:t>бәйрәмне </a:t>
            </a:r>
            <a:r>
              <a:rPr lang="ru-RU" sz="1400" dirty="0" smtClean="0">
                <a:latin typeface="Times New Roman" pitchFamily="18" charset="0"/>
                <a:cs typeface="Times New Roman" pitchFamily="18" charset="0"/>
              </a:rPr>
              <a:t>«</a:t>
            </a:r>
            <a:r>
              <a:rPr lang="ru-RU" sz="1400" dirty="0" err="1" smtClean="0">
                <a:latin typeface="Times New Roman" pitchFamily="18" charset="0"/>
                <a:cs typeface="Times New Roman" pitchFamily="18" charset="0"/>
              </a:rPr>
              <a:t>Халыкара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Нәүрүз көне</a:t>
            </a:r>
            <a:r>
              <a:rPr lang="ru-RU" sz="1400" dirty="0" smtClean="0">
                <a:latin typeface="Times New Roman" pitchFamily="18" charset="0"/>
                <a:cs typeface="Times New Roman" pitchFamily="18" charset="0"/>
              </a:rPr>
              <a:t>»</a:t>
            </a:r>
            <a:r>
              <a:rPr lang="ru-RU" sz="1400" dirty="0" err="1" smtClean="0">
                <a:latin typeface="Times New Roman" pitchFamily="18" charset="0"/>
                <a:cs typeface="Times New Roman" pitchFamily="18" charset="0"/>
              </a:rPr>
              <a:t>исеме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астында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кешелекнең матди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булмаган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мәдәни мирасы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исемлегенә кертелде</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sp>
        <p:nvSpPr>
          <p:cNvPr id="6" name="Прямоугольник 5"/>
          <p:cNvSpPr/>
          <p:nvPr/>
        </p:nvSpPr>
        <p:spPr>
          <a:xfrm>
            <a:off x="1098302" y="0"/>
            <a:ext cx="5976664" cy="738664"/>
          </a:xfrm>
          <a:prstGeom prst="rect">
            <a:avLst/>
          </a:prstGeom>
        </p:spPr>
        <p:txBody>
          <a:bodyPr wrap="square">
            <a:spAutoFit/>
          </a:bodyPr>
          <a:lstStyle/>
          <a:p>
            <a:r>
              <a:rPr lang="tt-RU" b="1" dirty="0" smtClean="0">
                <a:solidFill>
                  <a:srgbClr val="FF0000"/>
                </a:solidFill>
              </a:rPr>
              <a:t>Нәүрүз килә, яз килә.</a:t>
            </a:r>
          </a:p>
          <a:p>
            <a:r>
              <a:rPr lang="tt-RU" b="1" dirty="0" smtClean="0">
                <a:solidFill>
                  <a:srgbClr val="FF0000"/>
                </a:solidFill>
              </a:rPr>
              <a:t>Наступает Навруз,наступает весна. </a:t>
            </a:r>
            <a:endParaRPr lang="ru-RU" b="1" dirty="0">
              <a:solidFill>
                <a:srgbClr val="FF0000"/>
              </a:solidFill>
            </a:endParaRPr>
          </a:p>
        </p:txBody>
      </p:sp>
      <p:pic>
        <p:nvPicPr>
          <p:cNvPr id="8" name="Рисунок 7" descr="DSCN2933.JPG"/>
          <p:cNvPicPr>
            <a:picLocks noChangeAspect="1"/>
          </p:cNvPicPr>
          <p:nvPr/>
        </p:nvPicPr>
        <p:blipFill>
          <a:blip r:embed="rId2" cstate="print"/>
          <a:srcRect l="4932" t="8687" r="9626" b="9939"/>
          <a:stretch>
            <a:fillRect/>
          </a:stretch>
        </p:blipFill>
        <p:spPr>
          <a:xfrm>
            <a:off x="1026294" y="5292725"/>
            <a:ext cx="6149483" cy="4392488"/>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6254" y="468189"/>
            <a:ext cx="6552728" cy="4278094"/>
          </a:xfrm>
          <a:prstGeom prst="rect">
            <a:avLst/>
          </a:prstGeom>
        </p:spPr>
        <p:txBody>
          <a:bodyPr wrap="square">
            <a:spAutoFit/>
          </a:bodyPr>
          <a:lstStyle/>
          <a:p>
            <a:r>
              <a:rPr lang="ru-RU" sz="1600" dirty="0" smtClean="0">
                <a:latin typeface="Times New Roman" pitchFamily="18" charset="0"/>
                <a:cs typeface="Times New Roman" pitchFamily="18" charset="0"/>
              </a:rPr>
              <a:t>Тукай  прожил короткую и очень трудную жизнь. Он  родился 26 апреля 1886 года в деревне </a:t>
            </a:r>
            <a:r>
              <a:rPr lang="ru-RU" sz="1600" dirty="0" err="1" smtClean="0">
                <a:latin typeface="Times New Roman" pitchFamily="18" charset="0"/>
                <a:cs typeface="Times New Roman" pitchFamily="18" charset="0"/>
              </a:rPr>
              <a:t>Кушлавыч</a:t>
            </a:r>
            <a:r>
              <a:rPr lang="ru-RU" sz="1600" dirty="0" smtClean="0">
                <a:latin typeface="Times New Roman" pitchFamily="18" charset="0"/>
                <a:cs typeface="Times New Roman" pitchFamily="18" charset="0"/>
              </a:rPr>
              <a:t> Арского района Республики Татарстан. </a:t>
            </a:r>
            <a:r>
              <a:rPr lang="ru-RU" sz="1600" u="sng" dirty="0" smtClean="0">
                <a:latin typeface="Times New Roman" pitchFamily="18" charset="0"/>
                <a:cs typeface="Times New Roman" pitchFamily="18" charset="0"/>
              </a:rPr>
              <a:t>Он рано осиротел</a:t>
            </a:r>
            <a:r>
              <a:rPr lang="ru-RU" sz="1600" dirty="0" smtClean="0">
                <a:latin typeface="Times New Roman" pitchFamily="18" charset="0"/>
                <a:cs typeface="Times New Roman" pitchFamily="18" charset="0"/>
              </a:rPr>
              <a:t>: ему было 6 месяцев, когда умер его отец, и 3 года, когда не стало матери. С тех пор начались его скитания, он переходил из одной семьи в другую. Некоторое время он жил в семье дедушки в деревне </a:t>
            </a:r>
            <a:r>
              <a:rPr lang="ru-RU" sz="1600" dirty="0" err="1" smtClean="0">
                <a:latin typeface="Times New Roman" pitchFamily="18" charset="0"/>
                <a:cs typeface="Times New Roman" pitchFamily="18" charset="0"/>
              </a:rPr>
              <a:t>Училе</a:t>
            </a:r>
            <a:r>
              <a:rPr lang="ru-RU" sz="1600" dirty="0" smtClean="0">
                <a:latin typeface="Times New Roman" pitchFamily="18" charset="0"/>
                <a:cs typeface="Times New Roman" pitchFamily="18" charset="0"/>
              </a:rPr>
              <a:t>. Потом его отправили в Казань к приёмным родителям. Прожил он там недолго, два года. Через два года его опять вернули в деревню </a:t>
            </a:r>
            <a:r>
              <a:rPr lang="ru-RU" sz="1600" dirty="0" err="1" smtClean="0">
                <a:latin typeface="Times New Roman" pitchFamily="18" charset="0"/>
                <a:cs typeface="Times New Roman" pitchFamily="18" charset="0"/>
              </a:rPr>
              <a:t>Училе</a:t>
            </a:r>
            <a:r>
              <a:rPr lang="ru-RU" sz="1600" dirty="0" smtClean="0">
                <a:latin typeface="Times New Roman" pitchFamily="18" charset="0"/>
                <a:cs typeface="Times New Roman" pitchFamily="18" charset="0"/>
              </a:rPr>
              <a:t>, и его взяла на воспитание семья из </a:t>
            </a:r>
            <a:r>
              <a:rPr lang="ru-RU" sz="1600" dirty="0" err="1" smtClean="0">
                <a:latin typeface="Times New Roman" pitchFamily="18" charset="0"/>
                <a:cs typeface="Times New Roman" pitchFamily="18" charset="0"/>
              </a:rPr>
              <a:t>Кырлая</a:t>
            </a:r>
            <a:r>
              <a:rPr lang="ru-RU" sz="1600" dirty="0" smtClean="0">
                <a:latin typeface="Times New Roman" pitchFamily="18" charset="0"/>
                <a:cs typeface="Times New Roman" pitchFamily="18" charset="0"/>
              </a:rPr>
              <a:t>. Эти годы стали для него самыми счастливыми. Он полюбил природу </a:t>
            </a:r>
            <a:r>
              <a:rPr lang="ru-RU" sz="1600" dirty="0" err="1" smtClean="0">
                <a:latin typeface="Times New Roman" pitchFamily="18" charset="0"/>
                <a:cs typeface="Times New Roman" pitchFamily="18" charset="0"/>
              </a:rPr>
              <a:t>Кырлая</a:t>
            </a:r>
            <a:r>
              <a:rPr lang="ru-RU" sz="1600" dirty="0" smtClean="0">
                <a:latin typeface="Times New Roman" pitchFamily="18" charset="0"/>
                <a:cs typeface="Times New Roman" pitchFamily="18" charset="0"/>
              </a:rPr>
              <a:t>, подружился с деревенскими детьми. Но это счастливое время длилось недолго, из </a:t>
            </a:r>
            <a:r>
              <a:rPr lang="ru-RU" sz="1600" dirty="0" err="1" smtClean="0">
                <a:latin typeface="Times New Roman" pitchFamily="18" charset="0"/>
                <a:cs typeface="Times New Roman" pitchFamily="18" charset="0"/>
              </a:rPr>
              <a:t>Кырлая</a:t>
            </a:r>
            <a:r>
              <a:rPr lang="ru-RU" sz="1600" dirty="0" smtClean="0">
                <a:latin typeface="Times New Roman" pitchFamily="18" charset="0"/>
                <a:cs typeface="Times New Roman" pitchFamily="18" charset="0"/>
              </a:rPr>
              <a:t> его забрали в город Уральск родственники. В Уральске </a:t>
            </a:r>
            <a:r>
              <a:rPr lang="ru-RU" sz="1600" dirty="0" err="1" smtClean="0">
                <a:latin typeface="Times New Roman" pitchFamily="18" charset="0"/>
                <a:cs typeface="Times New Roman" pitchFamily="18" charset="0"/>
              </a:rPr>
              <a:t>Габдулла</a:t>
            </a:r>
            <a:r>
              <a:rPr lang="ru-RU" sz="1600" dirty="0" smtClean="0">
                <a:latin typeface="Times New Roman" pitchFamily="18" charset="0"/>
                <a:cs typeface="Times New Roman" pitchFamily="18" charset="0"/>
              </a:rPr>
              <a:t> поступил учиться в медресе. И хотя жизнь поэта была короткой, он оставил нам много прекрасных стихов. Наш народ хранит память о прекрасном поэте </a:t>
            </a:r>
            <a:r>
              <a:rPr lang="ru-RU" sz="1600" dirty="0" err="1" smtClean="0">
                <a:latin typeface="Times New Roman" pitchFamily="18" charset="0"/>
                <a:cs typeface="Times New Roman" pitchFamily="18" charset="0"/>
              </a:rPr>
              <a:t>Габдулле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Тукае</a:t>
            </a:r>
            <a:r>
              <a:rPr lang="ru-RU" sz="1600" dirty="0" smtClean="0">
                <a:latin typeface="Times New Roman" pitchFamily="18" charset="0"/>
                <a:cs typeface="Times New Roman" pitchFamily="18" charset="0"/>
              </a:rPr>
              <a:t>. Поэту посвящают стихи, песни, картины. Памятники Тукаю есть не только в нашей стране, но и в других странах.</a:t>
            </a:r>
          </a:p>
          <a:p>
            <a:r>
              <a:rPr lang="ru-RU" sz="1600" dirty="0" smtClean="0">
                <a:latin typeface="Times New Roman" pitchFamily="18" charset="0"/>
                <a:cs typeface="Times New Roman" pitchFamily="18" charset="0"/>
              </a:rPr>
              <a:t>Каждый год 26 апреля мы отмечаем день рождения великого поэта.</a:t>
            </a:r>
            <a:endParaRPr lang="ru-RU" sz="1600" dirty="0">
              <a:latin typeface="Times New Roman" pitchFamily="18" charset="0"/>
              <a:cs typeface="Times New Roman" pitchFamily="18" charset="0"/>
            </a:endParaRPr>
          </a:p>
        </p:txBody>
      </p:sp>
      <p:sp>
        <p:nvSpPr>
          <p:cNvPr id="3" name="Прямоугольник 2"/>
          <p:cNvSpPr/>
          <p:nvPr/>
        </p:nvSpPr>
        <p:spPr>
          <a:xfrm>
            <a:off x="954286" y="0"/>
            <a:ext cx="4752528" cy="415498"/>
          </a:xfrm>
          <a:prstGeom prst="rect">
            <a:avLst/>
          </a:prstGeom>
        </p:spPr>
        <p:txBody>
          <a:bodyPr wrap="square">
            <a:spAutoFit/>
          </a:bodyPr>
          <a:lstStyle/>
          <a:p>
            <a:r>
              <a:rPr lang="ru-RU" sz="1800" b="1" dirty="0" err="1" smtClean="0">
                <a:solidFill>
                  <a:srgbClr val="FF0000"/>
                </a:solidFill>
              </a:rPr>
              <a:t>Габдулла</a:t>
            </a:r>
            <a:r>
              <a:rPr lang="ru-RU" sz="1800" b="1" dirty="0" smtClean="0">
                <a:solidFill>
                  <a:srgbClr val="FF0000"/>
                </a:solidFill>
              </a:rPr>
              <a:t> Тукай – великий татарский поэт</a:t>
            </a:r>
            <a:r>
              <a:rPr lang="ru-RU" dirty="0" smtClean="0">
                <a:solidFill>
                  <a:srgbClr val="FF0000"/>
                </a:solidFill>
              </a:rPr>
              <a:t>. </a:t>
            </a:r>
            <a:endParaRPr lang="ru-RU" dirty="0">
              <a:solidFill>
                <a:srgbClr val="FF0000"/>
              </a:solidFill>
            </a:endParaRPr>
          </a:p>
        </p:txBody>
      </p:sp>
      <p:sp>
        <p:nvSpPr>
          <p:cNvPr id="4" name="Прямоугольник 3"/>
          <p:cNvSpPr/>
          <p:nvPr/>
        </p:nvSpPr>
        <p:spPr>
          <a:xfrm>
            <a:off x="738261" y="5004693"/>
            <a:ext cx="6930951" cy="3816429"/>
          </a:xfrm>
          <a:prstGeom prst="rect">
            <a:avLst/>
          </a:prstGeom>
        </p:spPr>
        <p:txBody>
          <a:bodyPr wrap="square" numCol="2">
            <a:spAutoFit/>
          </a:bodyPr>
          <a:lstStyle/>
          <a:p>
            <a:r>
              <a:rPr lang="ru-RU" sz="1400" b="1" i="1" u="sng" dirty="0" smtClean="0">
                <a:solidFill>
                  <a:srgbClr val="FF0000"/>
                </a:solidFill>
                <a:latin typeface="Times New Roman" pitchFamily="18" charset="0"/>
                <a:cs typeface="Times New Roman" pitchFamily="18" charset="0"/>
              </a:rPr>
              <a:t>                                   </a:t>
            </a:r>
            <a:r>
              <a:rPr lang="ru-RU" sz="1600" b="1" i="1" u="sng" dirty="0" smtClean="0">
                <a:solidFill>
                  <a:srgbClr val="FF0000"/>
                </a:solidFill>
                <a:latin typeface="Times New Roman" pitchFamily="18" charset="0"/>
                <a:cs typeface="Times New Roman" pitchFamily="18" charset="0"/>
              </a:rPr>
              <a:t>Дитя и мотылёк</a:t>
            </a:r>
          </a:p>
          <a:p>
            <a:endParaRPr lang="tt-RU" sz="1600" b="1" i="1" u="sng" dirty="0" smtClean="0">
              <a:solidFill>
                <a:srgbClr val="FF0000"/>
              </a:solidFill>
              <a:latin typeface="Times New Roman" pitchFamily="18" charset="0"/>
              <a:cs typeface="Times New Roman" pitchFamily="18" charset="0"/>
            </a:endParaRPr>
          </a:p>
          <a:p>
            <a:endParaRPr lang="ru-RU" sz="1400" b="1" i="1" u="sng" dirty="0" smtClean="0">
              <a:solidFill>
                <a:srgbClr val="FF0000"/>
              </a:solidFill>
              <a:latin typeface="Times New Roman" pitchFamily="18" charset="0"/>
              <a:cs typeface="Times New Roman" pitchFamily="18" charset="0"/>
            </a:endParaRPr>
          </a:p>
          <a:p>
            <a:endParaRPr lang="ru-RU" sz="1400" b="1" i="1" u="sng" dirty="0" smtClean="0">
              <a:solidFill>
                <a:srgbClr val="FF0000"/>
              </a:solidFill>
              <a:latin typeface="Times New Roman" pitchFamily="18" charset="0"/>
              <a:cs typeface="Times New Roman" pitchFamily="18" charset="0"/>
            </a:endParaRPr>
          </a:p>
          <a:p>
            <a:r>
              <a:rPr lang="ru-RU" sz="1400" i="1" dirty="0" smtClean="0">
                <a:latin typeface="Times New Roman" pitchFamily="18" charset="0"/>
                <a:cs typeface="Times New Roman" pitchFamily="18" charset="0"/>
              </a:rPr>
              <a:t>Перевод </a:t>
            </a:r>
            <a:r>
              <a:rPr lang="ru-RU" sz="1400" i="1" dirty="0" err="1" smtClean="0">
                <a:latin typeface="Times New Roman" pitchFamily="18" charset="0"/>
                <a:cs typeface="Times New Roman" pitchFamily="18" charset="0"/>
              </a:rPr>
              <a:t>В.Думаевой-Валиевой</a:t>
            </a:r>
            <a:endParaRPr lang="ru-RU" sz="1400" dirty="0" smtClean="0">
              <a:latin typeface="Times New Roman" pitchFamily="18" charset="0"/>
              <a:cs typeface="Times New Roman" pitchFamily="18" charset="0"/>
            </a:endParaRPr>
          </a:p>
          <a:p>
            <a:r>
              <a:rPr lang="ru-RU" sz="1400" i="1" u="sng" dirty="0" smtClean="0">
                <a:latin typeface="Times New Roman" pitchFamily="18" charset="0"/>
                <a:cs typeface="Times New Roman" pitchFamily="18" charset="0"/>
              </a:rPr>
              <a:t>Дитя</a:t>
            </a:r>
            <a:endParaRPr lang="ru-RU" sz="1400" u="sng"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Мотылёк, мотылёк,</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Расскажи мне, дружок:</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Целый день ты летал,</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Как же ты не устал?</a:t>
            </a:r>
          </a:p>
          <a:p>
            <a:r>
              <a:rPr lang="ru-RU" sz="1400" dirty="0" smtClean="0">
                <a:latin typeface="Times New Roman" pitchFamily="18" charset="0"/>
                <a:cs typeface="Times New Roman" pitchFamily="18" charset="0"/>
              </a:rPr>
              <a:t>Что ты ел? Что видал,</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Пока всюду летал?</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Расскажи про своё</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Мне житьё и бытьё.</a:t>
            </a:r>
          </a:p>
          <a:p>
            <a:endParaRPr lang="ru-RU" sz="1400" i="1" u="sng" dirty="0" smtClean="0">
              <a:latin typeface="Times New Roman" pitchFamily="18" charset="0"/>
              <a:cs typeface="Times New Roman" pitchFamily="18" charset="0"/>
            </a:endParaRPr>
          </a:p>
          <a:p>
            <a:endParaRPr lang="ru-RU" sz="1400" i="1" u="sng" dirty="0" smtClean="0">
              <a:latin typeface="Times New Roman" pitchFamily="18" charset="0"/>
              <a:cs typeface="Times New Roman" pitchFamily="18" charset="0"/>
            </a:endParaRPr>
          </a:p>
          <a:p>
            <a:endParaRPr lang="ru-RU" sz="1400" i="1" u="sng" dirty="0" smtClean="0">
              <a:latin typeface="Times New Roman" pitchFamily="18" charset="0"/>
              <a:cs typeface="Times New Roman" pitchFamily="18" charset="0"/>
            </a:endParaRPr>
          </a:p>
          <a:p>
            <a:endParaRPr lang="ru-RU" sz="1400" i="1" u="sng" dirty="0" smtClean="0">
              <a:latin typeface="Times New Roman" pitchFamily="18" charset="0"/>
              <a:cs typeface="Times New Roman" pitchFamily="18" charset="0"/>
            </a:endParaRPr>
          </a:p>
          <a:p>
            <a:endParaRPr lang="ru-RU" sz="1400" i="1" u="sng" dirty="0" smtClean="0">
              <a:latin typeface="Times New Roman" pitchFamily="18" charset="0"/>
              <a:cs typeface="Times New Roman" pitchFamily="18" charset="0"/>
            </a:endParaRPr>
          </a:p>
          <a:p>
            <a:r>
              <a:rPr lang="ru-RU" sz="1400" i="1" u="sng" dirty="0" smtClean="0">
                <a:latin typeface="Times New Roman" pitchFamily="18" charset="0"/>
                <a:cs typeface="Times New Roman" pitchFamily="18" charset="0"/>
              </a:rPr>
              <a:t>Мотылёк</a:t>
            </a:r>
            <a:endParaRPr lang="ru-RU" sz="1400" u="sng"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Я живу по полям,</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По лесам и лугам,</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 ясный день на свету</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Веселюсь на лету.</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Солнце летнего дня</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Нежит, холит меня,</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А цветов аромат</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Утоляет мой глад.</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Добрым будь. Коротка,</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День — вся жизнь мотылька,</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Пожалей, полюби,</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Ты меня не губи.</a:t>
            </a:r>
            <a:endParaRPr lang="ru-RU" sz="1400" dirty="0">
              <a:latin typeface="Times New Roman" pitchFamily="18" charset="0"/>
              <a:cs typeface="Times New Roman" pitchFamily="18" charset="0"/>
            </a:endParaRPr>
          </a:p>
        </p:txBody>
      </p:sp>
      <p:pic>
        <p:nvPicPr>
          <p:cNvPr id="1026" name="Picture 2" descr="https://sun9-14.userapi.com/impf/4FAfIb0H8SUj365c1DXZn63jwqu20Hce7AVwbg/vUrCBXb-CCQ.jpg?size=530x526&amp;quality=96&amp;sign=e44b71e719655d910b4c4527607a15fd&amp;type=album"/>
          <p:cNvPicPr>
            <a:picLocks noChangeAspect="1" noChangeArrowheads="1"/>
          </p:cNvPicPr>
          <p:nvPr/>
        </p:nvPicPr>
        <p:blipFill>
          <a:blip r:embed="rId2" cstate="print">
            <a:clrChange>
              <a:clrFrom>
                <a:srgbClr val="E5E5E5"/>
              </a:clrFrom>
              <a:clrTo>
                <a:srgbClr val="E5E5E5">
                  <a:alpha val="0"/>
                </a:srgbClr>
              </a:clrTo>
            </a:clrChange>
          </a:blip>
          <a:srcRect/>
          <a:stretch>
            <a:fillRect/>
          </a:stretch>
        </p:blipFill>
        <p:spPr bwMode="auto">
          <a:xfrm>
            <a:off x="1530350" y="8155656"/>
            <a:ext cx="2448272" cy="242979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8222" y="612205"/>
            <a:ext cx="6858942" cy="3323987"/>
          </a:xfrm>
          <a:prstGeom prst="rect">
            <a:avLst/>
          </a:prstGeom>
        </p:spPr>
        <p:txBody>
          <a:bodyPr wrap="square">
            <a:spAutoFit/>
          </a:bodyPr>
          <a:lstStyle/>
          <a:p>
            <a:r>
              <a:rPr lang="ru-RU" sz="1400" dirty="0" smtClean="0">
                <a:latin typeface="Times New Roman" pitchFamily="18" charset="0"/>
                <a:cs typeface="Times New Roman" pitchFamily="18" charset="0"/>
              </a:rPr>
              <a:t>Тукай </a:t>
            </a:r>
            <a:r>
              <a:rPr lang="ru-RU" sz="1400" dirty="0" err="1" smtClean="0">
                <a:latin typeface="Times New Roman" pitchFamily="18" charset="0"/>
                <a:cs typeface="Times New Roman" pitchFamily="18" charset="0"/>
              </a:rPr>
              <a:t>кыска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һәм бик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авыр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гомер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кичергән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1886 </a:t>
            </a:r>
            <a:r>
              <a:rPr lang="ru-RU" sz="1400" dirty="0" err="1" smtClean="0">
                <a:latin typeface="Times New Roman" pitchFamily="18" charset="0"/>
                <a:cs typeface="Times New Roman" pitchFamily="18" charset="0"/>
              </a:rPr>
              <a:t>елның </a:t>
            </a:r>
            <a:r>
              <a:rPr lang="ru-RU" sz="1400" dirty="0" smtClean="0">
                <a:latin typeface="Times New Roman" pitchFamily="18" charset="0"/>
                <a:cs typeface="Times New Roman" pitchFamily="18" charset="0"/>
              </a:rPr>
              <a:t>26 </a:t>
            </a:r>
            <a:r>
              <a:rPr lang="ru-RU" sz="1400" dirty="0" err="1" smtClean="0">
                <a:latin typeface="Times New Roman" pitchFamily="18" charset="0"/>
                <a:cs typeface="Times New Roman" pitchFamily="18" charset="0"/>
              </a:rPr>
              <a:t>апрелендә </a:t>
            </a:r>
            <a:r>
              <a:rPr lang="ru-RU" sz="1400" dirty="0" smtClean="0">
                <a:latin typeface="Times New Roman" pitchFamily="18" charset="0"/>
                <a:cs typeface="Times New Roman" pitchFamily="18" charset="0"/>
              </a:rPr>
              <a:t>Татарстан </a:t>
            </a:r>
            <a:r>
              <a:rPr lang="ru-RU" sz="1400" dirty="0" err="1" smtClean="0">
                <a:latin typeface="Times New Roman" pitchFamily="18" charset="0"/>
                <a:cs typeface="Times New Roman" pitchFamily="18" charset="0"/>
              </a:rPr>
              <a:t>Республикасы</a:t>
            </a:r>
            <a:r>
              <a:rPr lang="ru-RU" sz="1400" dirty="0" smtClean="0">
                <a:latin typeface="Times New Roman" pitchFamily="18" charset="0"/>
                <a:cs typeface="Times New Roman" pitchFamily="18" charset="0"/>
              </a:rPr>
              <a:t> Арча районы </a:t>
            </a:r>
            <a:r>
              <a:rPr lang="ru-RU" sz="1400" dirty="0" err="1" smtClean="0">
                <a:latin typeface="Times New Roman" pitchFamily="18" charset="0"/>
                <a:cs typeface="Times New Roman" pitchFamily="18" charset="0"/>
              </a:rPr>
              <a:t>Кушлавыч</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авылында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туган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бик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иртә ятим</a:t>
            </a:r>
            <a:r>
              <a:rPr lang="ru-RU" sz="1400" dirty="0" smtClean="0">
                <a:latin typeface="Times New Roman" pitchFamily="18" charset="0"/>
                <a:cs typeface="Times New Roman" pitchFamily="18" charset="0"/>
              </a:rPr>
              <a:t> кала: </a:t>
            </a:r>
            <a:r>
              <a:rPr lang="ru-RU" sz="1400" dirty="0" err="1" smtClean="0">
                <a:latin typeface="Times New Roman" pitchFamily="18" charset="0"/>
                <a:cs typeface="Times New Roman" pitchFamily="18" charset="0"/>
              </a:rPr>
              <a:t>әтисе үлгәч, аңа </a:t>
            </a:r>
            <a:r>
              <a:rPr lang="ru-RU" sz="1400" dirty="0" smtClean="0">
                <a:latin typeface="Times New Roman" pitchFamily="18" charset="0"/>
                <a:cs typeface="Times New Roman" pitchFamily="18" charset="0"/>
              </a:rPr>
              <a:t>6 ай </a:t>
            </a:r>
            <a:r>
              <a:rPr lang="ru-RU" sz="1400" dirty="0" err="1" smtClean="0">
                <a:latin typeface="Times New Roman" pitchFamily="18" charset="0"/>
                <a:cs typeface="Times New Roman" pitchFamily="18" charset="0"/>
              </a:rPr>
              <a:t>була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әнисе үлгәннән соң </a:t>
            </a:r>
            <a:r>
              <a:rPr lang="ru-RU" sz="1400" dirty="0" smtClean="0">
                <a:latin typeface="Times New Roman" pitchFamily="18" charset="0"/>
                <a:cs typeface="Times New Roman" pitchFamily="18" charset="0"/>
              </a:rPr>
              <a:t>3 </a:t>
            </a:r>
            <a:r>
              <a:rPr lang="ru-RU" sz="1400" dirty="0" err="1" smtClean="0">
                <a:latin typeface="Times New Roman" pitchFamily="18" charset="0"/>
                <a:cs typeface="Times New Roman" pitchFamily="18" charset="0"/>
              </a:rPr>
              <a:t>яшь</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Шуннан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бирле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аның </a:t>
            </a:r>
            <a:r>
              <a:rPr lang="ru-RU" sz="1400" dirty="0" smtClean="0">
                <a:latin typeface="Times New Roman" pitchFamily="18" charset="0"/>
                <a:cs typeface="Times New Roman" pitchFamily="18" charset="0"/>
              </a:rPr>
              <a:t>тору </a:t>
            </a:r>
            <a:r>
              <a:rPr lang="ru-RU" sz="1400" dirty="0" err="1" smtClean="0">
                <a:latin typeface="Times New Roman" pitchFamily="18" charset="0"/>
                <a:cs typeface="Times New Roman" pitchFamily="18" charset="0"/>
              </a:rPr>
              <a:t>сәяхәте  башлана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гаиләдән икенчесенә күчә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Өчиле авылында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беркадәр вакыт</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бабай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гаиләсендә яшәгән.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Соңыннан аны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Казанга</a:t>
            </a:r>
            <a:r>
              <a:rPr lang="ru-RU" sz="1400" dirty="0" smtClean="0">
                <a:latin typeface="Times New Roman" pitchFamily="18" charset="0"/>
                <a:cs typeface="Times New Roman" pitchFamily="18" charset="0"/>
              </a:rPr>
              <a:t> кабул </a:t>
            </a:r>
            <a:r>
              <a:rPr lang="ru-RU" sz="1400" dirty="0" err="1" smtClean="0">
                <a:latin typeface="Times New Roman" pitchFamily="18" charset="0"/>
                <a:cs typeface="Times New Roman" pitchFamily="18" charset="0"/>
              </a:rPr>
              <a:t>иткән әти-әниләренә җибәрәләр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анда</a:t>
            </a:r>
            <a:r>
              <a:rPr lang="ru-RU" sz="1400" dirty="0" smtClean="0">
                <a:latin typeface="Times New Roman" pitchFamily="18" charset="0"/>
                <a:cs typeface="Times New Roman" pitchFamily="18" charset="0"/>
              </a:rPr>
              <a:t> бары </a:t>
            </a:r>
            <a:r>
              <a:rPr lang="ru-RU" sz="1400" dirty="0" err="1" smtClean="0">
                <a:latin typeface="Times New Roman" pitchFamily="18" charset="0"/>
                <a:cs typeface="Times New Roman" pitchFamily="18" charset="0"/>
              </a:rPr>
              <a:t>ике</a:t>
            </a:r>
            <a:r>
              <a:rPr lang="ru-RU" sz="1400" dirty="0" smtClean="0">
                <a:latin typeface="Times New Roman" pitchFamily="18" charset="0"/>
                <a:cs typeface="Times New Roman" pitchFamily="18" charset="0"/>
              </a:rPr>
              <a:t> ел </a:t>
            </a:r>
            <a:r>
              <a:rPr lang="ru-RU" sz="1400" dirty="0" err="1" smtClean="0">
                <a:latin typeface="Times New Roman" pitchFamily="18" charset="0"/>
                <a:cs typeface="Times New Roman" pitchFamily="18" charset="0"/>
              </a:rPr>
              <a:t>яши</a:t>
            </a:r>
            <a:r>
              <a:rPr lang="ru-RU" sz="1400" dirty="0" smtClean="0">
                <a:latin typeface="Times New Roman" pitchFamily="18" charset="0"/>
                <a:cs typeface="Times New Roman" pitchFamily="18" charset="0"/>
              </a:rPr>
              <a:t>. Ике </a:t>
            </a:r>
            <a:r>
              <a:rPr lang="ru-RU" sz="1400" dirty="0" err="1" smtClean="0">
                <a:latin typeface="Times New Roman" pitchFamily="18" charset="0"/>
                <a:cs typeface="Times New Roman" pitchFamily="18" charset="0"/>
              </a:rPr>
              <a:t>елдан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соң аны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тагын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Өчиле авылына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кайтаралар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һәм аны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Кырлайдан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гаилә тәрбиягә </a:t>
            </a:r>
            <a:r>
              <a:rPr lang="ru-RU" sz="1400" dirty="0" smtClean="0">
                <a:latin typeface="Times New Roman" pitchFamily="18" charset="0"/>
                <a:cs typeface="Times New Roman" pitchFamily="18" charset="0"/>
              </a:rPr>
              <a:t>ала. </a:t>
            </a:r>
            <a:r>
              <a:rPr lang="ru-RU" sz="1400" dirty="0" err="1" smtClean="0">
                <a:latin typeface="Times New Roman" pitchFamily="18" charset="0"/>
                <a:cs typeface="Times New Roman" pitchFamily="18" charset="0"/>
              </a:rPr>
              <a:t>Бу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еллар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аның өчен иң бәхетле була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Кырлай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табигатен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яратып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өлгерә, авыл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балалары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белән дуслаша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Ләкин бу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бәхетле чор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озакка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сузылмый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Кырлайдан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Уральскига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туганнары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алып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китәләр.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Габдулла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Уральскида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мәдрәсәгә укырга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керә.</a:t>
            </a:r>
            <a:r>
              <a:rPr lang="ru-RU" sz="1400" dirty="0" smtClean="0">
                <a:latin typeface="Times New Roman" pitchFamily="18" charset="0"/>
                <a:cs typeface="Times New Roman" pitchFamily="18" charset="0"/>
              </a:rPr>
              <a:t> </a:t>
            </a:r>
          </a:p>
          <a:p>
            <a:r>
              <a:rPr lang="ru-RU" sz="1400" dirty="0" err="1" smtClean="0">
                <a:latin typeface="Times New Roman" pitchFamily="18" charset="0"/>
                <a:cs typeface="Times New Roman" pitchFamily="18" charset="0"/>
              </a:rPr>
              <a:t>Шагыйрьнең тормышы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кыска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булса</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безгә бик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күп матур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шигырьләр калдыра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Безнең халык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бөек шагыйрь</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Габдулла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Тукайны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дә онытмый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Аңа  шигырьләр, җырлар,  картиналар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багышланган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Тукайга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куелган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һәйкәлләр безнең илдә генә түгел,  </a:t>
            </a:r>
            <a:r>
              <a:rPr lang="ru-RU" sz="1400" dirty="0" smtClean="0">
                <a:latin typeface="Times New Roman" pitchFamily="18" charset="0"/>
                <a:cs typeface="Times New Roman" pitchFamily="18" charset="0"/>
              </a:rPr>
              <a:t>башка </a:t>
            </a:r>
            <a:r>
              <a:rPr lang="ru-RU" sz="1400" dirty="0" err="1" smtClean="0">
                <a:latin typeface="Times New Roman" pitchFamily="18" charset="0"/>
                <a:cs typeface="Times New Roman" pitchFamily="18" charset="0"/>
              </a:rPr>
              <a:t>илдә дә </a:t>
            </a:r>
            <a:r>
              <a:rPr lang="ru-RU" sz="1400" dirty="0" smtClean="0">
                <a:latin typeface="Times New Roman" pitchFamily="18" charset="0"/>
                <a:cs typeface="Times New Roman" pitchFamily="18" charset="0"/>
              </a:rPr>
              <a:t>бар.</a:t>
            </a:r>
          </a:p>
          <a:p>
            <a:r>
              <a:rPr lang="tt-RU" sz="1400" dirty="0" smtClean="0">
                <a:latin typeface="Times New Roman" pitchFamily="18" charset="0"/>
                <a:cs typeface="Times New Roman" pitchFamily="18" charset="0"/>
              </a:rPr>
              <a:t>Ел саен 26 апрель  көне  Г.Тукай туган көнен   безнең халык бәйрәм итеп үткәрә. </a:t>
            </a:r>
            <a:endParaRPr lang="ru-RU" sz="1400" dirty="0">
              <a:latin typeface="Times New Roman" pitchFamily="18" charset="0"/>
              <a:cs typeface="Times New Roman" pitchFamily="18" charset="0"/>
            </a:endParaRPr>
          </a:p>
        </p:txBody>
      </p:sp>
      <p:sp>
        <p:nvSpPr>
          <p:cNvPr id="3" name="TextBox 2"/>
          <p:cNvSpPr txBox="1"/>
          <p:nvPr/>
        </p:nvSpPr>
        <p:spPr>
          <a:xfrm>
            <a:off x="1674366" y="252165"/>
            <a:ext cx="3973204" cy="415498"/>
          </a:xfrm>
          <a:prstGeom prst="rect">
            <a:avLst/>
          </a:prstGeom>
          <a:noFill/>
        </p:spPr>
        <p:txBody>
          <a:bodyPr wrap="none" rtlCol="0">
            <a:spAutoFit/>
          </a:bodyPr>
          <a:lstStyle/>
          <a:p>
            <a:r>
              <a:rPr lang="tt-RU" b="1" dirty="0" smtClean="0">
                <a:solidFill>
                  <a:srgbClr val="FF0000"/>
                </a:solidFill>
              </a:rPr>
              <a:t>Бөек шагыйрь – Габдулла Тукай.</a:t>
            </a:r>
            <a:endParaRPr lang="ru-RU" b="1" dirty="0">
              <a:solidFill>
                <a:srgbClr val="FF0000"/>
              </a:solidFill>
            </a:endParaRPr>
          </a:p>
        </p:txBody>
      </p:sp>
      <p:sp>
        <p:nvSpPr>
          <p:cNvPr id="4" name="Прямоугольник 3"/>
          <p:cNvSpPr/>
          <p:nvPr/>
        </p:nvSpPr>
        <p:spPr>
          <a:xfrm>
            <a:off x="306214" y="4428629"/>
            <a:ext cx="7002958" cy="5370701"/>
          </a:xfrm>
          <a:prstGeom prst="rect">
            <a:avLst/>
          </a:prstGeom>
        </p:spPr>
        <p:txBody>
          <a:bodyPr wrap="square" numCol="2">
            <a:spAutoFit/>
          </a:bodyPr>
          <a:lstStyle/>
          <a:p>
            <a:pPr fontAlgn="base"/>
            <a:r>
              <a:rPr lang="ru-RU" sz="1400" i="1" dirty="0" smtClean="0">
                <a:latin typeface="Times New Roman" pitchFamily="18" charset="0"/>
                <a:cs typeface="Times New Roman" pitchFamily="18" charset="0"/>
              </a:rPr>
              <a:t>Б а л а:</a:t>
            </a:r>
            <a:endParaRPr lang="ru-RU" sz="1400" dirty="0" smtClean="0">
              <a:latin typeface="Times New Roman" pitchFamily="18" charset="0"/>
              <a:cs typeface="Times New Roman" pitchFamily="18" charset="0"/>
            </a:endParaRPr>
          </a:p>
          <a:p>
            <a:pPr lvl="1" fontAlgn="base"/>
            <a:r>
              <a:rPr lang="ru-RU" sz="1400" dirty="0" err="1" smtClean="0">
                <a:latin typeface="Times New Roman" pitchFamily="18" charset="0"/>
                <a:cs typeface="Times New Roman" pitchFamily="18" charset="0"/>
              </a:rPr>
              <a:t>Әйт әле, Күбәләк,</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Сөйләшик бергәләп:</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Бу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кадәр күп очып</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Армыйсың син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ничек</a:t>
            </a:r>
            <a:r>
              <a:rPr lang="ru-RU" sz="1400" dirty="0" smtClean="0">
                <a:latin typeface="Times New Roman" pitchFamily="18" charset="0"/>
                <a:cs typeface="Times New Roman" pitchFamily="18" charset="0"/>
              </a:rPr>
              <a:t>?</a:t>
            </a:r>
          </a:p>
          <a:p>
            <a:pPr lvl="1" fontAlgn="base"/>
            <a:r>
              <a:rPr lang="ru-RU" sz="1400" dirty="0" err="1" smtClean="0">
                <a:latin typeface="Times New Roman" pitchFamily="18" charset="0"/>
                <a:cs typeface="Times New Roman" pitchFamily="18" charset="0"/>
              </a:rPr>
              <a:t>Ничек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соң тормышың?</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Ничек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көн күрмешең?</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Сөйләп бирче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тезеп</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Табаламсың ризык</a:t>
            </a:r>
            <a:r>
              <a:rPr lang="ru-RU" sz="1400" dirty="0" smtClean="0">
                <a:latin typeface="Times New Roman" pitchFamily="18" charset="0"/>
                <a:cs typeface="Times New Roman" pitchFamily="18" charset="0"/>
              </a:rPr>
              <a:t>?</a:t>
            </a:r>
          </a:p>
          <a:p>
            <a:pPr lvl="1" fontAlgn="base"/>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400"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endParaRPr lang="ru-RU" sz="1400" i="1" dirty="0" smtClean="0">
              <a:latin typeface="Times New Roman" pitchFamily="18" charset="0"/>
              <a:cs typeface="Times New Roman" pitchFamily="18" charset="0"/>
            </a:endParaRPr>
          </a:p>
          <a:p>
            <a:pPr lvl="1" fontAlgn="base"/>
            <a:r>
              <a:rPr lang="ru-RU" sz="1400" i="1" dirty="0" smtClean="0">
                <a:latin typeface="Times New Roman" pitchFamily="18" charset="0"/>
                <a:cs typeface="Times New Roman" pitchFamily="18" charset="0"/>
              </a:rPr>
              <a:t>К </a:t>
            </a:r>
            <a:r>
              <a:rPr lang="ru-RU" sz="1400" i="1" dirty="0" err="1" smtClean="0">
                <a:latin typeface="Times New Roman" pitchFamily="18" charset="0"/>
                <a:cs typeface="Times New Roman" pitchFamily="18" charset="0"/>
              </a:rPr>
              <a:t>ү </a:t>
            </a:r>
            <a:r>
              <a:rPr lang="ru-RU" sz="1400" i="1" dirty="0" smtClean="0">
                <a:latin typeface="Times New Roman" pitchFamily="18" charset="0"/>
                <a:cs typeface="Times New Roman" pitchFamily="18" charset="0"/>
              </a:rPr>
              <a:t>б </a:t>
            </a:r>
            <a:r>
              <a:rPr lang="ru-RU" sz="1400" i="1" dirty="0" err="1" smtClean="0">
                <a:latin typeface="Times New Roman" pitchFamily="18" charset="0"/>
                <a:cs typeface="Times New Roman" pitchFamily="18" charset="0"/>
              </a:rPr>
              <a:t>ә </a:t>
            </a:r>
            <a:r>
              <a:rPr lang="ru-RU" sz="1400" i="1" dirty="0" smtClean="0">
                <a:latin typeface="Times New Roman" pitchFamily="18" charset="0"/>
                <a:cs typeface="Times New Roman" pitchFamily="18" charset="0"/>
              </a:rPr>
              <a:t>л </a:t>
            </a:r>
            <a:r>
              <a:rPr lang="ru-RU" sz="1400" i="1" dirty="0" err="1" smtClean="0">
                <a:latin typeface="Times New Roman" pitchFamily="18" charset="0"/>
                <a:cs typeface="Times New Roman" pitchFamily="18" charset="0"/>
              </a:rPr>
              <a:t>ә </a:t>
            </a:r>
            <a:r>
              <a:rPr lang="ru-RU" sz="1400" i="1" dirty="0" smtClean="0">
                <a:latin typeface="Times New Roman" pitchFamily="18" charset="0"/>
                <a:cs typeface="Times New Roman" pitchFamily="18" charset="0"/>
              </a:rPr>
              <a:t>к:</a:t>
            </a:r>
            <a:endParaRPr lang="ru-RU" sz="1400" dirty="0" smtClean="0">
              <a:latin typeface="Times New Roman" pitchFamily="18" charset="0"/>
              <a:cs typeface="Times New Roman" pitchFamily="18" charset="0"/>
            </a:endParaRPr>
          </a:p>
          <a:p>
            <a:pPr lvl="1" fontAlgn="base"/>
            <a:r>
              <a:rPr lang="ru-RU" sz="1400" dirty="0" smtClean="0">
                <a:latin typeface="Times New Roman" pitchFamily="18" charset="0"/>
                <a:cs typeface="Times New Roman" pitchFamily="18" charset="0"/>
              </a:rPr>
              <a:t>Мин торам </a:t>
            </a:r>
            <a:r>
              <a:rPr lang="ru-RU" sz="1400" dirty="0" err="1" smtClean="0">
                <a:latin typeface="Times New Roman" pitchFamily="18" charset="0"/>
                <a:cs typeface="Times New Roman" pitchFamily="18" charset="0"/>
              </a:rPr>
              <a:t>кырларда</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Болында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урманда</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Уйныймын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очамын</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Якты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көн булганда</a:t>
            </a:r>
            <a:r>
              <a:rPr lang="ru-RU" sz="1400" dirty="0" smtClean="0">
                <a:latin typeface="Times New Roman" pitchFamily="18" charset="0"/>
                <a:cs typeface="Times New Roman" pitchFamily="18" charset="0"/>
              </a:rPr>
              <a:t>.</a:t>
            </a:r>
          </a:p>
          <a:p>
            <a:pPr fontAlgn="base"/>
            <a:r>
              <a:rPr lang="ru-RU" sz="1400" dirty="0" err="1" smtClean="0">
                <a:latin typeface="Times New Roman" pitchFamily="18" charset="0"/>
                <a:cs typeface="Times New Roman" pitchFamily="18" charset="0"/>
              </a:rPr>
              <a:t>Иркәли һәм сөя</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Кояшның яктысы</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Аш</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буладыр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миңа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Чәчәкләр хуш</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исе</a:t>
            </a:r>
            <a:r>
              <a:rPr lang="ru-RU" sz="1400" dirty="0" smtClean="0">
                <a:latin typeface="Times New Roman" pitchFamily="18" charset="0"/>
                <a:cs typeface="Times New Roman" pitchFamily="18" charset="0"/>
              </a:rPr>
              <a:t>.</a:t>
            </a:r>
          </a:p>
          <a:p>
            <a:pPr fontAlgn="base"/>
            <a:r>
              <a:rPr lang="ru-RU" sz="1400" dirty="0" smtClean="0">
                <a:latin typeface="Times New Roman" pitchFamily="18" charset="0"/>
                <a:cs typeface="Times New Roman" pitchFamily="18" charset="0"/>
              </a:rPr>
              <a:t>Тик </a:t>
            </a:r>
            <a:r>
              <a:rPr lang="ru-RU" sz="1400" dirty="0" err="1" smtClean="0">
                <a:latin typeface="Times New Roman" pitchFamily="18" charset="0"/>
                <a:cs typeface="Times New Roman" pitchFamily="18" charset="0"/>
              </a:rPr>
              <a:t>гомрем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бик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кыска</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Бары </a:t>
            </a:r>
            <a:r>
              <a:rPr lang="ru-RU" sz="1400" dirty="0" err="1" smtClean="0">
                <a:latin typeface="Times New Roman" pitchFamily="18" charset="0"/>
                <a:cs typeface="Times New Roman" pitchFamily="18" charset="0"/>
              </a:rPr>
              <a:t>бер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көн генә</a:t>
            </a:r>
            <a:r>
              <a:rPr lang="ru-RU" sz="1400" dirty="0" smtClean="0">
                <a:latin typeface="Times New Roman" pitchFamily="18" charset="0"/>
                <a:cs typeface="Times New Roman" pitchFamily="18" charset="0"/>
              </a:rPr>
              <a:t>,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Бул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яхшы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рәнҗетмә</a:t>
            </a:r>
            <a:endParaRPr lang="ru-RU" sz="1400" dirty="0" smtClean="0">
              <a:latin typeface="Times New Roman" pitchFamily="18" charset="0"/>
              <a:cs typeface="Times New Roman" pitchFamily="18" charset="0"/>
            </a:endParaRPr>
          </a:p>
          <a:p>
            <a:pPr fontAlgn="base"/>
            <a:r>
              <a:rPr lang="ru-RU" sz="1400" dirty="0" err="1" smtClean="0">
                <a:latin typeface="Times New Roman" pitchFamily="18" charset="0"/>
                <a:cs typeface="Times New Roman" pitchFamily="18" charset="0"/>
              </a:rPr>
              <a:t>Һәм тимә син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миңа</a:t>
            </a:r>
            <a:r>
              <a:rPr lang="ru-RU" dirty="0" err="1"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5" name="Прямоугольник 4"/>
          <p:cNvSpPr/>
          <p:nvPr/>
        </p:nvSpPr>
        <p:spPr>
          <a:xfrm>
            <a:off x="1962398" y="4068589"/>
            <a:ext cx="2371740" cy="400110"/>
          </a:xfrm>
          <a:prstGeom prst="rect">
            <a:avLst/>
          </a:prstGeom>
        </p:spPr>
        <p:txBody>
          <a:bodyPr wrap="none">
            <a:spAutoFit/>
          </a:bodyPr>
          <a:lstStyle/>
          <a:p>
            <a:pPr fontAlgn="base"/>
            <a:r>
              <a:rPr lang="ru-RU" sz="2000" dirty="0" smtClean="0">
                <a:solidFill>
                  <a:srgbClr val="FF0000"/>
                </a:solidFill>
              </a:rPr>
              <a:t>Бала </a:t>
            </a:r>
            <a:r>
              <a:rPr lang="ru-RU" sz="2000" dirty="0" err="1" smtClean="0">
                <a:solidFill>
                  <a:srgbClr val="FF0000"/>
                </a:solidFill>
              </a:rPr>
              <a:t>белән Күбәләк</a:t>
            </a:r>
            <a:endParaRPr lang="ru-RU" sz="2000" dirty="0" smtClean="0">
              <a:solidFill>
                <a:srgbClr val="FF0000"/>
              </a:solidFill>
            </a:endParaRPr>
          </a:p>
        </p:txBody>
      </p:sp>
      <p:pic>
        <p:nvPicPr>
          <p:cNvPr id="19458" name="Picture 2" descr="G:\праздники\Рисунок3.jpg"/>
          <p:cNvPicPr>
            <a:picLocks noChangeAspect="1" noChangeArrowheads="1"/>
          </p:cNvPicPr>
          <p:nvPr/>
        </p:nvPicPr>
        <p:blipFill>
          <a:blip r:embed="rId2" cstate="print"/>
          <a:srcRect l="5871" t="17855"/>
          <a:stretch>
            <a:fillRect/>
          </a:stretch>
        </p:blipFill>
        <p:spPr bwMode="auto">
          <a:xfrm>
            <a:off x="234206" y="7668989"/>
            <a:ext cx="4086257" cy="2916461"/>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8302" y="180157"/>
            <a:ext cx="5904656" cy="587853"/>
          </a:xfrm>
          <a:prstGeom prst="rect">
            <a:avLst/>
          </a:prstGeom>
        </p:spPr>
        <p:txBody>
          <a:bodyPr wrap="square">
            <a:spAutoFit/>
          </a:bodyPr>
          <a:lstStyle/>
          <a:p>
            <a:pPr>
              <a:lnSpc>
                <a:spcPct val="115000"/>
              </a:lnSpc>
            </a:pPr>
            <a:r>
              <a:rPr lang="ru-RU" sz="1400" b="1" dirty="0" smtClean="0">
                <a:solidFill>
                  <a:srgbClr val="FF0000"/>
                </a:solidFill>
                <a:latin typeface="Times New Roman" pitchFamily="18" charset="0"/>
                <a:cs typeface="Times New Roman" pitchFamily="18" charset="0"/>
              </a:rPr>
              <a:t>УЗГАН МАТЕРИАЛНЫ ТАТАР ТЕЛЕНДӘ БЕРКЕТҮ БУЕНЧА УМК ГАМӘЛГӘ АШЫРУ БУЕНЧА БЕЗНЕҢ АВТОРЛЫК УЕННАРЫ.</a:t>
            </a:r>
          </a:p>
        </p:txBody>
      </p:sp>
      <p:sp>
        <p:nvSpPr>
          <p:cNvPr id="3" name="Прямоугольник 2"/>
          <p:cNvSpPr/>
          <p:nvPr/>
        </p:nvSpPr>
        <p:spPr>
          <a:xfrm>
            <a:off x="1314326" y="828229"/>
            <a:ext cx="5760640" cy="1815882"/>
          </a:xfrm>
          <a:prstGeom prst="rect">
            <a:avLst/>
          </a:prstGeom>
        </p:spPr>
        <p:txBody>
          <a:bodyPr wrap="square">
            <a:spAutoFit/>
          </a:bodyPr>
          <a:lstStyle/>
          <a:p>
            <a:r>
              <a:rPr lang="ru-RU" sz="1400" dirty="0" err="1" smtClean="0"/>
              <a:t>Шунысын</a:t>
            </a:r>
            <a:r>
              <a:rPr lang="ru-RU" sz="1400" dirty="0" smtClean="0"/>
              <a:t> да </a:t>
            </a:r>
            <a:r>
              <a:rPr lang="ru-RU" sz="1400" dirty="0" err="1" smtClean="0"/>
              <a:t>билгеләп үтәргә кирәк</a:t>
            </a:r>
            <a:r>
              <a:rPr lang="ru-RU" sz="1400" dirty="0" smtClean="0"/>
              <a:t>, </a:t>
            </a:r>
            <a:r>
              <a:rPr lang="ru-RU" sz="1400" dirty="0" err="1" smtClean="0"/>
              <a:t>чыннан</a:t>
            </a:r>
            <a:r>
              <a:rPr lang="ru-RU" sz="1400" dirty="0" smtClean="0"/>
              <a:t> </a:t>
            </a:r>
            <a:r>
              <a:rPr lang="ru-RU" sz="1400" dirty="0" err="1" smtClean="0"/>
              <a:t>да</a:t>
            </a:r>
            <a:r>
              <a:rPr lang="ru-RU" sz="1400" dirty="0" smtClean="0"/>
              <a:t>, </a:t>
            </a:r>
            <a:r>
              <a:rPr lang="ru-RU" sz="1400" dirty="0" err="1" smtClean="0"/>
              <a:t>тәрбиячеләребез тарафыннан</a:t>
            </a:r>
            <a:r>
              <a:rPr lang="ru-RU" sz="1400" dirty="0" smtClean="0"/>
              <a:t> </a:t>
            </a:r>
            <a:r>
              <a:rPr lang="ru-RU" sz="1400" dirty="0" err="1" smtClean="0"/>
              <a:t>эшләнгән уеннар</a:t>
            </a:r>
            <a:r>
              <a:rPr lang="ru-RU" sz="1400" dirty="0" smtClean="0"/>
              <a:t> </a:t>
            </a:r>
            <a:r>
              <a:rPr lang="ru-RU" sz="1400" dirty="0" err="1" smtClean="0"/>
              <a:t>баланы</a:t>
            </a:r>
            <a:r>
              <a:rPr lang="ru-RU" sz="1400" dirty="0" smtClean="0"/>
              <a:t> </a:t>
            </a:r>
            <a:r>
              <a:rPr lang="ru-RU" sz="1400" dirty="0" err="1" smtClean="0"/>
              <a:t>мавыктыра</a:t>
            </a:r>
            <a:r>
              <a:rPr lang="ru-RU" sz="1400" dirty="0" smtClean="0"/>
              <a:t> </a:t>
            </a:r>
            <a:r>
              <a:rPr lang="ru-RU" sz="1400" dirty="0" err="1" smtClean="0"/>
              <a:t>һәм иркен</a:t>
            </a:r>
            <a:r>
              <a:rPr lang="ru-RU" sz="1400" dirty="0" smtClean="0"/>
              <a:t> </a:t>
            </a:r>
            <a:r>
              <a:rPr lang="ru-RU" sz="1400" dirty="0" err="1" smtClean="0"/>
              <a:t>шартларда</a:t>
            </a:r>
            <a:r>
              <a:rPr lang="ru-RU" sz="1400" dirty="0" smtClean="0"/>
              <a:t> тел </a:t>
            </a:r>
            <a:r>
              <a:rPr lang="ru-RU" sz="1400" dirty="0" err="1" smtClean="0"/>
              <a:t>мохитенә </a:t>
            </a:r>
            <a:r>
              <a:rPr lang="ru-RU" sz="1400" dirty="0" smtClean="0"/>
              <a:t>чума, </a:t>
            </a:r>
            <a:r>
              <a:rPr lang="ru-RU" sz="1400" dirty="0" err="1" smtClean="0"/>
              <a:t>анда</a:t>
            </a:r>
            <a:r>
              <a:rPr lang="ru-RU" sz="1400" dirty="0" smtClean="0"/>
              <a:t> </a:t>
            </a:r>
            <a:r>
              <a:rPr lang="ru-RU" sz="1400" dirty="0" err="1" smtClean="0"/>
              <a:t>ул</a:t>
            </a:r>
            <a:r>
              <a:rPr lang="ru-RU" sz="1400" dirty="0" smtClean="0"/>
              <a:t> </a:t>
            </a:r>
            <a:r>
              <a:rPr lang="ru-RU" sz="1400" dirty="0" err="1" smtClean="0"/>
              <a:t>үзенә яңа мәгълүматны үзләштерә.</a:t>
            </a:r>
            <a:r>
              <a:rPr lang="ru-RU" sz="1400" dirty="0" smtClean="0"/>
              <a:t> </a:t>
            </a:r>
            <a:r>
              <a:rPr lang="ru-RU" sz="1400" dirty="0" err="1" smtClean="0"/>
              <a:t>Балалар</a:t>
            </a:r>
            <a:r>
              <a:rPr lang="ru-RU" sz="1400" dirty="0" smtClean="0"/>
              <a:t> </a:t>
            </a:r>
            <a:r>
              <a:rPr lang="ru-RU" sz="1400" dirty="0" err="1" smtClean="0"/>
              <a:t>үзләре дә сизмәстән, </a:t>
            </a:r>
            <a:r>
              <a:rPr lang="ru-RU" sz="1400" dirty="0" smtClean="0"/>
              <a:t>татар </a:t>
            </a:r>
            <a:r>
              <a:rPr lang="ru-RU" sz="1400" dirty="0" err="1" smtClean="0"/>
              <a:t>сүзләрен</a:t>
            </a:r>
            <a:r>
              <a:rPr lang="ru-RU" sz="1400" dirty="0" smtClean="0"/>
              <a:t>, </a:t>
            </a:r>
            <a:r>
              <a:rPr lang="ru-RU" sz="1400" dirty="0" err="1" smtClean="0"/>
              <a:t>фразаларын</a:t>
            </a:r>
            <a:r>
              <a:rPr lang="ru-RU" sz="1400" dirty="0" smtClean="0"/>
              <a:t>, </a:t>
            </a:r>
            <a:r>
              <a:rPr lang="ru-RU" sz="1400" dirty="0" err="1" smtClean="0"/>
              <a:t>җөмләләрен күпкә яхшырак</a:t>
            </a:r>
            <a:r>
              <a:rPr lang="ru-RU" sz="1400" dirty="0" smtClean="0"/>
              <a:t> </a:t>
            </a:r>
            <a:r>
              <a:rPr lang="ru-RU" sz="1400" dirty="0" err="1" smtClean="0"/>
              <a:t>үзләштерәләр дип</a:t>
            </a:r>
            <a:r>
              <a:rPr lang="ru-RU" sz="1400" dirty="0" smtClean="0"/>
              <a:t> </a:t>
            </a:r>
            <a:r>
              <a:rPr lang="ru-RU" sz="1400" dirty="0" err="1" smtClean="0"/>
              <a:t>уйламыйлар</a:t>
            </a:r>
            <a:r>
              <a:rPr lang="ru-RU" sz="1400" dirty="0" smtClean="0"/>
              <a:t> да </a:t>
            </a:r>
            <a:r>
              <a:rPr lang="ru-RU" sz="1400" dirty="0" err="1" smtClean="0"/>
              <a:t>һәм шуның нигезендә аларда</a:t>
            </a:r>
            <a:r>
              <a:rPr lang="ru-RU" sz="1400" dirty="0" smtClean="0"/>
              <a:t> татар </a:t>
            </a:r>
            <a:r>
              <a:rPr lang="ru-RU" sz="1400" dirty="0" err="1" smtClean="0"/>
              <a:t>авазларының дөрес әйтелеше эшләнә</a:t>
            </a:r>
            <a:r>
              <a:rPr lang="ru-RU" sz="1400" dirty="0" smtClean="0"/>
              <a:t>. </a:t>
            </a:r>
            <a:r>
              <a:rPr lang="ru-RU" sz="1400" dirty="0" err="1" smtClean="0"/>
              <a:t>Моннан</a:t>
            </a:r>
            <a:r>
              <a:rPr lang="ru-RU" sz="1400" dirty="0" smtClean="0"/>
              <a:t> </a:t>
            </a:r>
            <a:r>
              <a:rPr lang="ru-RU" sz="1400" dirty="0" err="1" smtClean="0"/>
              <a:t>тыш</a:t>
            </a:r>
            <a:r>
              <a:rPr lang="ru-RU" sz="1400" dirty="0" smtClean="0"/>
              <a:t>, </a:t>
            </a:r>
            <a:r>
              <a:rPr lang="ru-RU" sz="1400" dirty="0" err="1" smtClean="0"/>
              <a:t>балалар</a:t>
            </a:r>
            <a:r>
              <a:rPr lang="ru-RU" sz="1400" dirty="0" smtClean="0"/>
              <a:t> </a:t>
            </a:r>
            <a:r>
              <a:rPr lang="ru-RU" sz="1400" dirty="0" err="1" smtClean="0"/>
              <a:t>диалогик</a:t>
            </a:r>
            <a:r>
              <a:rPr lang="ru-RU" sz="1400" dirty="0" smtClean="0"/>
              <a:t> </a:t>
            </a:r>
            <a:r>
              <a:rPr lang="ru-RU" sz="1400" dirty="0" err="1" smtClean="0"/>
              <a:t>сөйләмдә күнегүләр ясыйлар</a:t>
            </a:r>
            <a:r>
              <a:rPr lang="ru-RU" sz="1400" dirty="0" smtClean="0"/>
              <a:t>, </a:t>
            </a:r>
            <a:r>
              <a:rPr lang="ru-RU" sz="1400" dirty="0" err="1" smtClean="0"/>
              <a:t>бу</a:t>
            </a:r>
            <a:r>
              <a:rPr lang="ru-RU" sz="1400" dirty="0" smtClean="0"/>
              <a:t> тел </a:t>
            </a:r>
            <a:r>
              <a:rPr lang="ru-RU" sz="1400" dirty="0" err="1" smtClean="0"/>
              <a:t>культурасын</a:t>
            </a:r>
            <a:r>
              <a:rPr lang="ru-RU" sz="1400" dirty="0" smtClean="0"/>
              <a:t> </a:t>
            </a:r>
            <a:r>
              <a:rPr lang="ru-RU" sz="1400" dirty="0" err="1" smtClean="0"/>
              <a:t>үзләштерүнең мөһим </a:t>
            </a:r>
            <a:r>
              <a:rPr lang="ru-RU" sz="1400" dirty="0" smtClean="0"/>
              <a:t>факторы </a:t>
            </a:r>
            <a:r>
              <a:rPr lang="ru-RU" sz="1400" dirty="0" err="1" smtClean="0"/>
              <a:t>һәм яңа УМКның үзенчәлеге булып</a:t>
            </a:r>
            <a:r>
              <a:rPr lang="ru-RU" sz="1400" dirty="0" smtClean="0"/>
              <a:t> тора.</a:t>
            </a:r>
            <a:endParaRPr lang="ru-RU" sz="1400" dirty="0"/>
          </a:p>
        </p:txBody>
      </p:sp>
      <p:pic>
        <p:nvPicPr>
          <p:cNvPr id="4" name="Рисунок 3" descr="DSCN3599.JPG"/>
          <p:cNvPicPr>
            <a:picLocks noChangeAspect="1"/>
          </p:cNvPicPr>
          <p:nvPr/>
        </p:nvPicPr>
        <p:blipFill>
          <a:blip r:embed="rId2" cstate="print"/>
          <a:srcRect b="5051"/>
          <a:stretch>
            <a:fillRect/>
          </a:stretch>
        </p:blipFill>
        <p:spPr>
          <a:xfrm>
            <a:off x="450230" y="2916461"/>
            <a:ext cx="4752528" cy="3384376"/>
          </a:xfrm>
          <a:prstGeom prst="rect">
            <a:avLst/>
          </a:prstGeom>
          <a:ln>
            <a:noFill/>
          </a:ln>
          <a:effectLst>
            <a:softEdge rad="112500"/>
          </a:effectLst>
        </p:spPr>
      </p:pic>
      <p:pic>
        <p:nvPicPr>
          <p:cNvPr id="5" name="Рисунок 4" descr="DSCN3588.JPG"/>
          <p:cNvPicPr>
            <a:picLocks noChangeAspect="1"/>
          </p:cNvPicPr>
          <p:nvPr/>
        </p:nvPicPr>
        <p:blipFill>
          <a:blip r:embed="rId3" cstate="print">
            <a:lum bright="20000"/>
          </a:blip>
          <a:srcRect r="6810" b="11191"/>
          <a:stretch>
            <a:fillRect/>
          </a:stretch>
        </p:blipFill>
        <p:spPr>
          <a:xfrm>
            <a:off x="2164530" y="6372845"/>
            <a:ext cx="5238876" cy="3744416"/>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0310" y="0"/>
            <a:ext cx="6120680" cy="941796"/>
          </a:xfrm>
          <a:prstGeom prst="rect">
            <a:avLst/>
          </a:prstGeom>
        </p:spPr>
        <p:txBody>
          <a:bodyPr wrap="square">
            <a:spAutoFit/>
          </a:bodyPr>
          <a:lstStyle/>
          <a:p>
            <a:pPr>
              <a:lnSpc>
                <a:spcPct val="115000"/>
              </a:lnSpc>
            </a:pPr>
            <a:r>
              <a:rPr lang="ru-RU" sz="1600" b="1" dirty="0" smtClean="0">
                <a:solidFill>
                  <a:srgbClr val="FF0000"/>
                </a:solidFill>
              </a:rPr>
              <a:t>Н</a:t>
            </a:r>
            <a:r>
              <a:rPr lang="ru-RU" sz="1600" b="1" dirty="0" smtClean="0">
                <a:solidFill>
                  <a:srgbClr val="FF0000"/>
                </a:solidFill>
                <a:latin typeface="Times New Roman" pitchFamily="18" charset="0"/>
                <a:cs typeface="Times New Roman" pitchFamily="18" charset="0"/>
              </a:rPr>
              <a:t>АШИ АВТОРСКИЕ ИГРЫ ПО РЕАЛИЗАЦИИ УМК ПО ЗАКРЕПЛЕНИЮ ПРОЙДЕННОГО МАТЕРИАЛА НА ТАТАРСКОМ ЯЗЫКЕ</a:t>
            </a:r>
          </a:p>
        </p:txBody>
      </p:sp>
      <p:sp>
        <p:nvSpPr>
          <p:cNvPr id="3" name="Прямоугольник 2"/>
          <p:cNvSpPr/>
          <p:nvPr/>
        </p:nvSpPr>
        <p:spPr>
          <a:xfrm>
            <a:off x="1242318" y="972245"/>
            <a:ext cx="5976664" cy="2031325"/>
          </a:xfrm>
          <a:prstGeom prst="rect">
            <a:avLst/>
          </a:prstGeom>
        </p:spPr>
        <p:txBody>
          <a:bodyPr wrap="square">
            <a:spAutoFit/>
          </a:bodyPr>
          <a:lstStyle/>
          <a:p>
            <a:r>
              <a:rPr lang="ru-RU" sz="1400" dirty="0" smtClean="0">
                <a:latin typeface="Times New Roman" pitchFamily="18" charset="0"/>
                <a:cs typeface="Times New Roman" pitchFamily="18" charset="0"/>
              </a:rPr>
              <a:t>Хочется отметить, что, </a:t>
            </a:r>
            <a:r>
              <a:rPr lang="ru-RU" sz="1400" dirty="0" err="1" smtClean="0">
                <a:latin typeface="Times New Roman" pitchFamily="18" charset="0"/>
                <a:cs typeface="Times New Roman" pitchFamily="18" charset="0"/>
              </a:rPr>
              <a:t>действильно</a:t>
            </a:r>
            <a:r>
              <a:rPr lang="ru-RU" sz="1400" dirty="0" smtClean="0">
                <a:latin typeface="Times New Roman" pitchFamily="18" charset="0"/>
                <a:cs typeface="Times New Roman" pitchFamily="18" charset="0"/>
              </a:rPr>
              <a:t>,  разработанные игры  нашими воспитателями,  увлекают и в непринуждённой обстановке погружают ребёнка в языковую среду, где он впитывает в себя новую информацию. Дети даже не задумываются, что они учатся, сами того не замечая, намного лучше усваивают татарские слова, фразы, предложения и на этой основе у них отрабатывается правильное произношение специфических татарских звуков. Кроме того, дети упражняются в диалогической речи, что является немаловажным фактором освоения языковой культуры и особенностью нового УМК.</a:t>
            </a:r>
            <a:endParaRPr lang="ru-RU" sz="1400" dirty="0">
              <a:latin typeface="Times New Roman" pitchFamily="18" charset="0"/>
              <a:cs typeface="Times New Roman" pitchFamily="18" charset="0"/>
            </a:endParaRPr>
          </a:p>
        </p:txBody>
      </p:sp>
      <p:pic>
        <p:nvPicPr>
          <p:cNvPr id="20482" name="Picture 2" descr="J:\все фото.занятия\DSCN2568.JPG"/>
          <p:cNvPicPr>
            <a:picLocks noChangeAspect="1" noChangeArrowheads="1"/>
          </p:cNvPicPr>
          <p:nvPr/>
        </p:nvPicPr>
        <p:blipFill>
          <a:blip r:embed="rId2" cstate="print"/>
          <a:srcRect/>
          <a:stretch>
            <a:fillRect/>
          </a:stretch>
        </p:blipFill>
        <p:spPr bwMode="auto">
          <a:xfrm>
            <a:off x="1026294" y="3060477"/>
            <a:ext cx="4607991" cy="3456384"/>
          </a:xfrm>
          <a:prstGeom prst="rect">
            <a:avLst/>
          </a:prstGeom>
          <a:ln>
            <a:noFill/>
          </a:ln>
          <a:effectLst>
            <a:softEdge rad="112500"/>
          </a:effectLst>
        </p:spPr>
      </p:pic>
      <p:pic>
        <p:nvPicPr>
          <p:cNvPr id="5" name="Picture 2" descr="C:\Users\Пользователь\Desktop\зоональный.фото\DSCN2549.JPG"/>
          <p:cNvPicPr>
            <a:picLocks noChangeAspect="1" noChangeArrowheads="1"/>
          </p:cNvPicPr>
          <p:nvPr/>
        </p:nvPicPr>
        <p:blipFill>
          <a:blip r:embed="rId3" cstate="print"/>
          <a:srcRect r="7273"/>
          <a:stretch>
            <a:fillRect/>
          </a:stretch>
        </p:blipFill>
        <p:spPr bwMode="auto">
          <a:xfrm>
            <a:off x="2178422" y="6641864"/>
            <a:ext cx="4104456" cy="3774845"/>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922</TotalTime>
  <Words>1209</Words>
  <Application>Microsoft Office PowerPoint</Application>
  <PresentationFormat>Произвольный</PresentationFormat>
  <Paragraphs>155</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Ляля</dc:creator>
  <cp:lastModifiedBy>Пользователь Windows</cp:lastModifiedBy>
  <cp:revision>81</cp:revision>
  <dcterms:created xsi:type="dcterms:W3CDTF">2019-10-31T09:50:21Z</dcterms:created>
  <dcterms:modified xsi:type="dcterms:W3CDTF">2023-04-22T09:23:16Z</dcterms:modified>
</cp:coreProperties>
</file>